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62"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321"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22" r:id="rId54"/>
    <p:sldId id="314" r:id="rId55"/>
    <p:sldId id="315" r:id="rId56"/>
    <p:sldId id="316" r:id="rId57"/>
    <p:sldId id="317" r:id="rId58"/>
    <p:sldId id="318" r:id="rId59"/>
    <p:sldId id="319" r:id="rId60"/>
    <p:sldId id="320"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77" d="100"/>
          <a:sy n="77" d="100"/>
        </p:scale>
        <p:origin x="91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B09EC-A585-41B9-9011-673A4BDF0BB1}" type="datetimeFigureOut">
              <a:rPr lang="en-US" smtClean="0"/>
              <a:t>9/15/2016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CC938-5EF0-4F3A-AD8B-A90D5DB1CB4D}" type="slidenum">
              <a:rPr lang="en-US" smtClean="0"/>
              <a:t>‹#›</a:t>
            </a:fld>
            <a:endParaRPr lang="en-US"/>
          </a:p>
        </p:txBody>
      </p:sp>
    </p:spTree>
    <p:extLst>
      <p:ext uri="{BB962C8B-B14F-4D97-AF65-F5344CB8AC3E}">
        <p14:creationId xmlns:p14="http://schemas.microsoft.com/office/powerpoint/2010/main" val="244161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How</a:t>
            </a:r>
            <a:r>
              <a:rPr lang="en-US" baseline="0" dirty="0"/>
              <a:t> do MathWorks Tools fit in the overall mixed-signal design and verification space?</a:t>
            </a:r>
          </a:p>
          <a:p>
            <a:endParaRPr lang="en-US" dirty="0"/>
          </a:p>
          <a:p>
            <a:r>
              <a:rPr lang="en-US" dirty="0"/>
              <a:t>First of all, MathWorks</a:t>
            </a:r>
            <a:r>
              <a:rPr lang="en-US" baseline="0" dirty="0"/>
              <a:t> provide a platform for system-level design and simulation. MathWorks tools are complementary to the tools used for IC implementation (Cadence, Synopsys, Mentor Graphics) and do not provide an alternative to these tools.</a:t>
            </a:r>
          </a:p>
          <a:p>
            <a:r>
              <a:rPr lang="en-US" baseline="0" dirty="0"/>
              <a:t>MathWorks tools provide a natural environment for building multi-domain system-level models, integrating analog, digital, mixed-signal, RF  and supervisory logic expressed as HW or SW. A large set of libraries and a fast simulation environment make easier to build system-level models making use of graphical and textual entries for maximum expressivity.</a:t>
            </a:r>
          </a:p>
          <a:p>
            <a:endParaRPr lang="en-US" baseline="0" dirty="0"/>
          </a:p>
          <a:p>
            <a:r>
              <a:rPr lang="en-US" baseline="0" dirty="0"/>
              <a:t>Naturally MATLAB and Simulink provide an environment to build behavioral models and validate the real-number abstraction. These models can then be brought downstream for integration in the </a:t>
            </a:r>
            <a:r>
              <a:rPr lang="en-US" baseline="0"/>
              <a:t>verification workflow.</a:t>
            </a:r>
            <a:endParaRPr lang="en-US" baseline="0" dirty="0"/>
          </a:p>
          <a:p>
            <a:endParaRPr lang="en-US" baseline="0" dirty="0"/>
          </a:p>
          <a:p>
            <a:r>
              <a:rPr lang="en-US" baseline="0" dirty="0"/>
              <a:t>MathWorks tools link to the downstream tools by means of cosimulation or code-generation. This supports the validation of the system-level behavioral models against the IC implementation, and allows building expressive system-level testbenches for the mixed-signal IP verification.</a:t>
            </a:r>
          </a:p>
          <a:p>
            <a:r>
              <a:rPr lang="en-US" baseline="0" dirty="0"/>
              <a:t>The link with the test and measurement equipment and the ability to use FPGAs for rapid prototyping provide even more tools for rapidly verifying the models and validate the IC.</a:t>
            </a:r>
          </a:p>
          <a:p>
            <a:endParaRPr lang="en-US" baseline="0" dirty="0"/>
          </a:p>
          <a:p>
            <a:r>
              <a:rPr lang="en-US" baseline="0" dirty="0"/>
              <a:t>Automatic code generation for digital HW and SW/Firmware provide a fast route towards implementation for the part of the design that support automatic model transformation (obviously not the analog part).</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245130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1EA7D9-695E-49EB-B34F-9CF30E7713DA}" type="slidenum">
              <a:rPr lang="en-US" smtClean="0"/>
              <a:t>21</a:t>
            </a:fld>
            <a:endParaRPr lang="en-US"/>
          </a:p>
        </p:txBody>
      </p:sp>
    </p:spTree>
    <p:extLst>
      <p:ext uri="{BB962C8B-B14F-4D97-AF65-F5344CB8AC3E}">
        <p14:creationId xmlns:p14="http://schemas.microsoft.com/office/powerpoint/2010/main" val="1654778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1EA7D9-695E-49EB-B34F-9CF30E7713DA}" type="slidenum">
              <a:rPr lang="en-US" smtClean="0"/>
              <a:t>22</a:t>
            </a:fld>
            <a:endParaRPr lang="en-US"/>
          </a:p>
        </p:txBody>
      </p:sp>
    </p:spTree>
    <p:extLst>
      <p:ext uri="{BB962C8B-B14F-4D97-AF65-F5344CB8AC3E}">
        <p14:creationId xmlns:p14="http://schemas.microsoft.com/office/powerpoint/2010/main" val="4249809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60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1EA7D9-695E-49EB-B34F-9CF30E7713DA}" type="slidenum">
              <a:rPr lang="en-US" smtClean="0"/>
              <a:t>26</a:t>
            </a:fld>
            <a:endParaRPr lang="en-US"/>
          </a:p>
        </p:txBody>
      </p:sp>
    </p:spTree>
    <p:extLst>
      <p:ext uri="{BB962C8B-B14F-4D97-AF65-F5344CB8AC3E}">
        <p14:creationId xmlns:p14="http://schemas.microsoft.com/office/powerpoint/2010/main" val="176089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1729699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0" y="354045"/>
            <a:ext cx="9637600" cy="6092792"/>
          </a:xfrm>
        </p:spPr>
        <p:txBody>
          <a:bodyPr/>
          <a:lstStyle/>
          <a:p>
            <a:endParaRPr lang="en-GB" dirty="0"/>
          </a:p>
        </p:txBody>
      </p:sp>
    </p:spTree>
    <p:extLst>
      <p:ext uri="{BB962C8B-B14F-4D97-AF65-F5344CB8AC3E}">
        <p14:creationId xmlns:p14="http://schemas.microsoft.com/office/powerpoint/2010/main" val="83464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73183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How</a:t>
            </a:r>
            <a:r>
              <a:rPr lang="en-US" baseline="0" dirty="0"/>
              <a:t> do MathWorks Tools fit in the overall mixed-signal design and verification space?</a:t>
            </a:r>
          </a:p>
          <a:p>
            <a:endParaRPr lang="en-US" dirty="0"/>
          </a:p>
          <a:p>
            <a:r>
              <a:rPr lang="en-US" dirty="0"/>
              <a:t>First of all, MathWorks</a:t>
            </a:r>
            <a:r>
              <a:rPr lang="en-US" baseline="0" dirty="0"/>
              <a:t> provide a platform for system-level design and simulation. MathWorks tools are complementary to the tools used for IC implementation (Cadence, Synopsys, Mentor Graphics) and do not provide an alternative to these tools.</a:t>
            </a:r>
          </a:p>
          <a:p>
            <a:r>
              <a:rPr lang="en-US" baseline="0" dirty="0"/>
              <a:t>MathWorks tools provide a natural environment for building multi-domain system-level models, integrating analog, digital, mixed-signal, RF  and supervisory logic expressed as HW or SW. A large set of libraries and a fast simulation environment make easier to build system-level models making use of graphical and textual entries for maximum expressivity.</a:t>
            </a:r>
          </a:p>
          <a:p>
            <a:endParaRPr lang="en-US" baseline="0" dirty="0"/>
          </a:p>
          <a:p>
            <a:r>
              <a:rPr lang="en-US" baseline="0" dirty="0"/>
              <a:t>Naturally MATLAB and Simulink provide an environment to build behavioral models and validate the real-number abstraction. These models can then be brought downstream for integration in the </a:t>
            </a:r>
            <a:r>
              <a:rPr lang="en-US" baseline="0"/>
              <a:t>verification workflow.</a:t>
            </a:r>
            <a:endParaRPr lang="en-US" baseline="0" dirty="0"/>
          </a:p>
          <a:p>
            <a:endParaRPr lang="en-US" baseline="0" dirty="0"/>
          </a:p>
          <a:p>
            <a:r>
              <a:rPr lang="en-US" baseline="0" dirty="0"/>
              <a:t>MathWorks tools link to the downstream tools by means of cosimulation or code-generation. This supports the validation of the system-level behavioral models against the IC implementation, and allows building expressive system-level testbenches for the mixed-signal IP verification.</a:t>
            </a:r>
          </a:p>
          <a:p>
            <a:r>
              <a:rPr lang="en-US" baseline="0" dirty="0"/>
              <a:t>The link with the test and measurement equipment and the ability to use FPGAs for rapid prototyping provide even more tools for rapidly verifying the models and validate the IC.</a:t>
            </a:r>
          </a:p>
          <a:p>
            <a:endParaRPr lang="en-US" baseline="0" dirty="0"/>
          </a:p>
          <a:p>
            <a:r>
              <a:rPr lang="en-US" baseline="0" dirty="0"/>
              <a:t>Automatic code generation for digital HW and SW/Firmware provide a fast route towards implementation for the part of the design that support automatic model transformation (obviously not the analog part).</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38</a:t>
            </a:fld>
            <a:endParaRPr lang="en-US"/>
          </a:p>
        </p:txBody>
      </p:sp>
    </p:spTree>
    <p:extLst>
      <p:ext uri="{BB962C8B-B14F-4D97-AF65-F5344CB8AC3E}">
        <p14:creationId xmlns:p14="http://schemas.microsoft.com/office/powerpoint/2010/main" val="127443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7388"/>
            <a:ext cx="4572000" cy="3429000"/>
          </a:xfrm>
        </p:spPr>
      </p:sp>
      <p:sp>
        <p:nvSpPr>
          <p:cNvPr id="3" name="Notes Placeholder 2"/>
          <p:cNvSpPr>
            <a:spLocks noGrp="1"/>
          </p:cNvSpPr>
          <p:nvPr>
            <p:ph type="body" idx="1"/>
          </p:nvPr>
        </p:nvSpPr>
        <p:spPr>
          <a:xfrm>
            <a:off x="687600" y="4345200"/>
            <a:ext cx="5549712" cy="4212229"/>
          </a:xfrm>
        </p:spPr>
        <p:txBody>
          <a:bodyPr>
            <a:normAutofit/>
          </a:bodyPr>
          <a:lstStyle/>
          <a:p>
            <a:r>
              <a:rPr lang="en-US" dirty="0"/>
              <a:t>This is the spectral representation of  the three modeling techniques to describe for which type of signals these simulation techniques apply.</a:t>
            </a:r>
          </a:p>
          <a:p>
            <a:endParaRPr lang="en-US" dirty="0"/>
          </a:p>
          <a:p>
            <a:r>
              <a:rPr lang="en-US" dirty="0"/>
              <a:t>True-pass band is suitable for ultra-wideband signals</a:t>
            </a:r>
          </a:p>
          <a:p>
            <a:r>
              <a:rPr lang="en-US" dirty="0"/>
              <a:t>Circuit envelope is suitable for narrowband</a:t>
            </a:r>
            <a:r>
              <a:rPr lang="en-US" baseline="0" dirty="0"/>
              <a:t> signals over multiple simulation bandwidths.</a:t>
            </a:r>
          </a:p>
          <a:p>
            <a:r>
              <a:rPr lang="en-US" baseline="0" dirty="0"/>
              <a:t>Equivalent-baseband is suitable for narrowband signals with a single carrier.</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10733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example, the PST has tools for modeling several RF propagation effects. These include free space path loss, atmospheric attenuation due to rain, fog and gas,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47</a:t>
            </a:fld>
            <a:endParaRPr lang="en-US" dirty="0"/>
          </a:p>
        </p:txBody>
      </p:sp>
    </p:spTree>
    <p:extLst>
      <p:ext uri="{BB962C8B-B14F-4D97-AF65-F5344CB8AC3E}">
        <p14:creationId xmlns:p14="http://schemas.microsoft.com/office/powerpoint/2010/main" val="3313391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RF Budget </a:t>
            </a:r>
            <a:r>
              <a:rPr lang="en-GB" b="1" dirty="0" err="1"/>
              <a:t>Analyzer</a:t>
            </a:r>
            <a:endParaRPr lang="en-GB" b="1" dirty="0"/>
          </a:p>
          <a:p>
            <a:endParaRPr lang="en-GB" dirty="0"/>
          </a:p>
          <a:p>
            <a:r>
              <a:rPr lang="en-GB" dirty="0"/>
              <a:t>Once you start the app, you can add components and build a high level chain. You can specify the data sheet parameters of the components, or import measurements such as 2-port Touchstone files.</a:t>
            </a:r>
          </a:p>
          <a:p>
            <a:endParaRPr lang="en-GB" dirty="0"/>
          </a:p>
          <a:p>
            <a:r>
              <a:rPr lang="en-GB" dirty="0"/>
              <a:t>The app computes the power/noise/ip3 budget at each stage of the chain taking into account impedance mismatches. This allows the designers to decide how to partition the system and define the high-level specs of the different components.</a:t>
            </a:r>
          </a:p>
          <a:p>
            <a:endParaRPr lang="en-GB" dirty="0"/>
          </a:p>
          <a:p>
            <a:r>
              <a:rPr lang="en-GB" dirty="0"/>
              <a:t>When the analysis is completed and deemed satisfactory, you can automatically generate a SimRF model to validate the system performance using simulation.</a:t>
            </a:r>
          </a:p>
          <a:p>
            <a:r>
              <a:rPr lang="en-US" dirty="0"/>
              <a:t>This allows you to integrate RF front-end into more complex systems, adding signal  processing and control algorithms and testing the RF front-end in different scenarios</a:t>
            </a:r>
            <a:r>
              <a:rPr lang="en-GB" dirty="0"/>
              <a:t>. Moreover the RF model can be extended to describe the RF architecture in a more accurate way, or by adding imperfections that cannot be taken into account using analytical computations.</a:t>
            </a:r>
          </a:p>
        </p:txBody>
      </p:sp>
    </p:spTree>
    <p:extLst>
      <p:ext uri="{BB962C8B-B14F-4D97-AF65-F5344CB8AC3E}">
        <p14:creationId xmlns:p14="http://schemas.microsoft.com/office/powerpoint/2010/main" val="3339636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two-ray channel used to analyze </a:t>
            </a:r>
            <a:r>
              <a:rPr lang="en-US" sz="1200" b="0" i="0" kern="1200" dirty="0">
                <a:solidFill>
                  <a:schemeClr val="tx1"/>
                </a:solidFill>
                <a:effectLst/>
                <a:latin typeface="+mn-lt"/>
                <a:ea typeface="+mn-ea"/>
                <a:cs typeface="+mn-cs"/>
              </a:rPr>
              <a:t>multipath propagation due to bounces on the ground based on the International Telecommunication Union's ITU-R specific</a:t>
            </a:r>
            <a:r>
              <a:rPr lang="en-US" sz="1200" b="0" i="0" kern="1200" baseline="0" dirty="0">
                <a:solidFill>
                  <a:schemeClr val="tx1"/>
                </a:solidFill>
                <a:effectLst/>
                <a:latin typeface="+mn-lt"/>
                <a:ea typeface="+mn-ea"/>
                <a:cs typeface="+mn-cs"/>
              </a:rPr>
              <a:t>ation</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48</a:t>
            </a:fld>
            <a:endParaRPr lang="en-US" dirty="0"/>
          </a:p>
        </p:txBody>
      </p:sp>
    </p:spTree>
    <p:extLst>
      <p:ext uri="{BB962C8B-B14F-4D97-AF65-F5344CB8AC3E}">
        <p14:creationId xmlns:p14="http://schemas.microsoft.com/office/powerpoint/2010/main" val="1754830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Antenna Toolbox has a comprehensive catalog of antenna available… families of antenna include:</a:t>
            </a:r>
          </a:p>
          <a:p>
            <a:endParaRPr lang="en-US" dirty="0"/>
          </a:p>
          <a:p>
            <a:r>
              <a:rPr lang="en-US" dirty="0"/>
              <a:t>Dipole</a:t>
            </a:r>
          </a:p>
          <a:p>
            <a:r>
              <a:rPr lang="en-US" dirty="0"/>
              <a:t>Monopole</a:t>
            </a:r>
          </a:p>
          <a:p>
            <a:endParaRPr lang="en-US" dirty="0"/>
          </a:p>
          <a:p>
            <a:endParaRPr lang="en-US" dirty="0"/>
          </a:p>
          <a:p>
            <a:r>
              <a:rPr lang="en-US" dirty="0"/>
              <a:t>Model of helix from Antenna Toolbox, </a:t>
            </a:r>
            <a:r>
              <a:rPr lang="en-US" dirty="0" err="1"/>
              <a:t>MoM</a:t>
            </a:r>
            <a:r>
              <a:rPr lang="en-US" dirty="0"/>
              <a:t> solution, Field overlaid as heat map and E and H field vector plots</a:t>
            </a:r>
          </a:p>
        </p:txBody>
      </p:sp>
      <p:sp>
        <p:nvSpPr>
          <p:cNvPr id="4" name="Slide Number Placeholder 3"/>
          <p:cNvSpPr>
            <a:spLocks noGrp="1"/>
          </p:cNvSpPr>
          <p:nvPr>
            <p:ph type="sldNum" sz="quarter" idx="10"/>
          </p:nvPr>
        </p:nvSpPr>
        <p:spPr/>
        <p:txBody>
          <a:bodyPr/>
          <a:lstStyle/>
          <a:p>
            <a:fld id="{AD73B8C3-A209-4A55-9261-22C2A02B3159}" type="slidenum">
              <a:rPr lang="en-US" smtClean="0"/>
              <a:pPr/>
              <a:t>49</a:t>
            </a:fld>
            <a:endParaRPr lang="en-US" dirty="0"/>
          </a:p>
        </p:txBody>
      </p:sp>
    </p:spTree>
    <p:extLst>
      <p:ext uri="{BB962C8B-B14F-4D97-AF65-F5344CB8AC3E}">
        <p14:creationId xmlns:p14="http://schemas.microsoft.com/office/powerpoint/2010/main" val="409982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Calculate an antenna's field strength on flat earth and display it on the web map</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50</a:t>
            </a:fld>
            <a:endParaRPr lang="en-US" dirty="0"/>
          </a:p>
        </p:txBody>
      </p:sp>
    </p:spTree>
    <p:extLst>
      <p:ext uri="{BB962C8B-B14F-4D97-AF65-F5344CB8AC3E}">
        <p14:creationId xmlns:p14="http://schemas.microsoft.com/office/powerpoint/2010/main" val="2589158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Communication channel models in CST, WLAN and LTE.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51</a:t>
            </a:fld>
            <a:endParaRPr lang="en-US" dirty="0"/>
          </a:p>
        </p:txBody>
      </p:sp>
    </p:spTree>
    <p:extLst>
      <p:ext uri="{BB962C8B-B14F-4D97-AF65-F5344CB8AC3E}">
        <p14:creationId xmlns:p14="http://schemas.microsoft.com/office/powerpoint/2010/main" val="3569856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52</a:t>
            </a:fld>
            <a:endParaRPr lang="en-US"/>
          </a:p>
        </p:txBody>
      </p:sp>
    </p:spTree>
    <p:extLst>
      <p:ext uri="{BB962C8B-B14F-4D97-AF65-F5344CB8AC3E}">
        <p14:creationId xmlns:p14="http://schemas.microsoft.com/office/powerpoint/2010/main" val="1438976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2930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9456"/>
            <a:ext cx="9902952" cy="6300216"/>
          </a:xfrm>
          <a:prstGeom prst="rect">
            <a:avLst/>
          </a:prstGeom>
          <a:noFill/>
        </p:spPr>
        <p:txBody>
          <a:bodyPr numCol="2" spcCol="457200"/>
          <a:lstStyle/>
          <a:p>
            <a:pPr marL="57150" algn="just" defTabSz="952500">
              <a:defRPr/>
            </a:pPr>
            <a:r>
              <a:rPr lang="en-US" sz="2000" dirty="0">
                <a:solidFill>
                  <a:srgbClr val="000000"/>
                </a:solidFill>
                <a:latin typeface="Garamond" pitchFamily="18" charset="0"/>
              </a:rPr>
              <a:t>Course Outline</a:t>
            </a:r>
          </a:p>
          <a:p>
            <a:pPr marL="57150" algn="just" defTabSz="952500">
              <a:defRPr/>
            </a:pPr>
            <a:endParaRPr lang="en-US" sz="1200" dirty="0">
              <a:solidFill>
                <a:srgbClr val="000000"/>
              </a:solidFill>
              <a:latin typeface="Garamond" pitchFamily="18" charset="0"/>
              <a:cs typeface="Arial" charset="0"/>
            </a:endParaRPr>
          </a:p>
          <a:p>
            <a:pPr marL="57150" algn="just" defTabSz="952500">
              <a:defRPr/>
            </a:pPr>
            <a:endParaRPr lang="en-US" sz="1200" dirty="0">
              <a:solidFill>
                <a:srgbClr val="000000"/>
              </a:solidFill>
              <a:latin typeface="Garamond" pitchFamily="18" charset="0"/>
              <a:cs typeface="Arial"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endParaRPr lang="en-US" sz="1200" b="0" dirty="0">
              <a:solidFill>
                <a:srgbClr val="000000"/>
              </a:solidFill>
              <a:latin typeface="Garamond" pitchFamily="18" charset="0"/>
              <a:cs typeface="Garamond" pitchFamily="18" charset="0"/>
            </a:endParaRPr>
          </a:p>
          <a:p>
            <a:pPr marL="168275" indent="-107950" algn="just" defTabSz="952500">
              <a:buFontTx/>
              <a:buChar char="•"/>
              <a:defRPr/>
            </a:pPr>
            <a:r>
              <a:rPr lang="en-US" sz="1600" b="0" dirty="0">
                <a:solidFill>
                  <a:srgbClr val="000000"/>
                </a:solidFill>
                <a:latin typeface="Garamond" pitchFamily="18" charset="0"/>
                <a:cs typeface="Garamond" pitchFamily="18" charset="0"/>
              </a:rPr>
              <a:t>Introduction</a:t>
            </a:r>
          </a:p>
          <a:p>
            <a:pPr marL="168275" indent="-107950" algn="just" defTabSz="952500">
              <a:buFontTx/>
              <a:buChar char="•"/>
              <a:defRPr/>
            </a:pPr>
            <a:r>
              <a:rPr lang="en-US" sz="1600" b="0" dirty="0">
                <a:solidFill>
                  <a:srgbClr val="000000"/>
                </a:solidFill>
                <a:latin typeface="Garamond" pitchFamily="18" charset="0"/>
                <a:cs typeface="Garamond" pitchFamily="18" charset="0"/>
              </a:rPr>
              <a:t>Phased Array Design and Analysis </a:t>
            </a:r>
          </a:p>
          <a:p>
            <a:pPr marL="168275" indent="-107950" algn="just" defTabSz="952500">
              <a:buFontTx/>
              <a:buChar char="•"/>
              <a:defRPr/>
            </a:pPr>
            <a:r>
              <a:rPr lang="en-US" sz="1600" b="0" dirty="0">
                <a:solidFill>
                  <a:srgbClr val="000000"/>
                </a:solidFill>
                <a:latin typeface="Garamond" pitchFamily="18" charset="0"/>
                <a:cs typeface="Garamond" pitchFamily="18" charset="0"/>
              </a:rPr>
              <a:t>Model Components of a Wireless System</a:t>
            </a:r>
          </a:p>
          <a:p>
            <a:pPr marL="168275" indent="-107950" algn="just" defTabSz="952500">
              <a:buFontTx/>
              <a:buChar char="•"/>
              <a:defRPr/>
            </a:pPr>
            <a:r>
              <a:rPr lang="en-US" sz="1600" b="0" dirty="0">
                <a:solidFill>
                  <a:srgbClr val="000000"/>
                </a:solidFill>
                <a:latin typeface="Garamond" pitchFamily="18" charset="0"/>
                <a:cs typeface="Garamond" pitchFamily="18" charset="0"/>
              </a:rPr>
              <a:t>Spatial Signal Processing Algorithms</a:t>
            </a:r>
          </a:p>
          <a:p>
            <a:pPr marL="168275" indent="-107950" algn="just" defTabSz="952500">
              <a:buFontTx/>
              <a:buChar char="•"/>
              <a:defRPr/>
            </a:pPr>
            <a:r>
              <a:rPr lang="en-US" sz="1600" b="0" dirty="0">
                <a:solidFill>
                  <a:srgbClr val="000000"/>
                </a:solidFill>
                <a:latin typeface="Garamond" pitchFamily="18" charset="0"/>
                <a:cs typeface="Garamond" pitchFamily="18" charset="0"/>
              </a:rPr>
              <a:t>Adding Antenna Patterns and Mutual Coupling </a:t>
            </a:r>
          </a:p>
          <a:p>
            <a:pPr marL="168275" indent="-107950" algn="just" defTabSz="952500">
              <a:buFontTx/>
              <a:buChar char="•"/>
              <a:defRPr/>
            </a:pPr>
            <a:r>
              <a:rPr lang="en-US" sz="1600" b="0" dirty="0">
                <a:solidFill>
                  <a:srgbClr val="000000"/>
                </a:solidFill>
                <a:latin typeface="Garamond" pitchFamily="18" charset="0"/>
                <a:cs typeface="Garamond" pitchFamily="18" charset="0"/>
              </a:rPr>
              <a:t>Advanced Topics</a:t>
            </a:r>
          </a:p>
          <a:p>
            <a:pPr marL="168275" indent="-107950" algn="just" defTabSz="965200">
              <a:buClr>
                <a:srgbClr val="000000"/>
              </a:buClr>
              <a:buFontTx/>
              <a:buChar char="•"/>
              <a:defRPr/>
            </a:pPr>
            <a:r>
              <a:rPr lang="en-US" sz="1600" b="0" dirty="0">
                <a:solidFill>
                  <a:srgbClr val="000000"/>
                </a:solidFill>
                <a:latin typeface="Garamond" pitchFamily="18" charset="0"/>
                <a:cs typeface="Garamond" pitchFamily="18" charset="0"/>
              </a:rPr>
              <a:t>Conclusion</a:t>
            </a:r>
          </a:p>
          <a:p>
            <a:pPr marL="168275" indent="-107950" algn="just" defTabSz="965200">
              <a:buClr>
                <a:srgbClr val="000000"/>
              </a:buClr>
              <a:buFontTx/>
              <a:buChar char="•"/>
              <a:defRPr/>
            </a:pPr>
            <a:endParaRPr lang="en-US" sz="1600" b="0" dirty="0">
              <a:solidFill>
                <a:srgbClr val="000000"/>
              </a:solidFill>
              <a:latin typeface="Garamond" pitchFamily="18" charset="0"/>
              <a:cs typeface="Garamond" pitchFamily="18" charset="0"/>
            </a:endParaRPr>
          </a:p>
          <a:p>
            <a:pPr marL="60325" algn="just" defTabSz="965200">
              <a:buClr>
                <a:srgbClr val="000000"/>
              </a:buClr>
              <a:defRPr/>
            </a:pPr>
            <a:r>
              <a:rPr lang="en-US" sz="1600" dirty="0">
                <a:solidFill>
                  <a:srgbClr val="000000"/>
                </a:solidFill>
                <a:latin typeface="Garamond" pitchFamily="18" charset="0"/>
                <a:cs typeface="Garamond" pitchFamily="18" charset="0"/>
              </a:rPr>
              <a:t>Appendices</a:t>
            </a:r>
          </a:p>
          <a:p>
            <a:pPr marL="168275" lvl="0" indent="-107950" algn="just" defTabSz="965200">
              <a:buClr>
                <a:srgbClr val="000000"/>
              </a:buClr>
              <a:buFontTx/>
              <a:buChar char="•"/>
              <a:defRPr/>
            </a:pPr>
            <a:r>
              <a:rPr lang="en-US" sz="1600" b="0" dirty="0">
                <a:solidFill>
                  <a:srgbClr val="000000"/>
                </a:solidFill>
                <a:latin typeface="Garamond" pitchFamily="18" charset="0"/>
                <a:cs typeface="Garamond" pitchFamily="18" charset="0"/>
              </a:rPr>
              <a:t>Exercises</a:t>
            </a:r>
          </a:p>
          <a:p>
            <a:pPr marL="60325" algn="just" defTabSz="965200">
              <a:buClr>
                <a:srgbClr val="000000"/>
              </a:buClr>
              <a:defRPr/>
            </a:pPr>
            <a:endParaRPr lang="en-US" sz="1200" b="0" dirty="0">
              <a:solidFill>
                <a:srgbClr val="000000"/>
              </a:solidFill>
              <a:latin typeface="Garamond" pitchFamily="18" charset="0"/>
              <a:cs typeface="Garamond" pitchFamily="18" charset="0"/>
            </a:endParaRPr>
          </a:p>
          <a:p>
            <a:pPr marL="57150" algn="just" defTabSz="952500">
              <a:defRPr/>
            </a:pPr>
            <a:endParaRPr lang="en-US" sz="1200" b="0" dirty="0">
              <a:solidFill>
                <a:srgbClr val="000000"/>
              </a:solidFill>
              <a:latin typeface="Garamond" pitchFamily="18" charset="0"/>
              <a:cs typeface="Arial" charset="0"/>
            </a:endParaRPr>
          </a:p>
          <a:p>
            <a:pPr marL="57150" algn="just" defTabSz="952500">
              <a:defRPr/>
            </a:pPr>
            <a:endParaRPr lang="en-US" sz="1200" b="0" dirty="0">
              <a:solidFill>
                <a:srgbClr val="000000"/>
              </a:solidFill>
              <a:latin typeface="Garamond" pitchFamily="18" charset="0"/>
              <a:cs typeface="Arial" charset="0"/>
            </a:endParaRPr>
          </a:p>
        </p:txBody>
      </p:sp>
      <p:grpSp>
        <p:nvGrpSpPr>
          <p:cNvPr id="2" name="Group 1"/>
          <p:cNvGrpSpPr/>
          <p:nvPr/>
        </p:nvGrpSpPr>
        <p:grpSpPr>
          <a:xfrm>
            <a:off x="3886200" y="927100"/>
            <a:ext cx="5867400" cy="2165350"/>
            <a:chOff x="136222" y="2185077"/>
            <a:chExt cx="8855378" cy="2691723"/>
          </a:xfrm>
        </p:grpSpPr>
        <p:sp>
          <p:nvSpPr>
            <p:cNvPr id="18" name="Rounded Rectangle 17"/>
            <p:cNvSpPr/>
            <p:nvPr/>
          </p:nvSpPr>
          <p:spPr>
            <a:xfrm>
              <a:off x="136222" y="2185077"/>
              <a:ext cx="1803537" cy="833554"/>
            </a:xfrm>
            <a:prstGeom prst="roundRect">
              <a:avLst/>
            </a:prstGeom>
            <a:ln w="127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itchFamily="34" charset="0"/>
                  <a:cs typeface="Arial" pitchFamily="34" charset="0"/>
                </a:rPr>
                <a:t>Waveform</a:t>
              </a:r>
              <a:br>
                <a:rPr lang="en-US" sz="1300" b="1" dirty="0">
                  <a:solidFill>
                    <a:schemeClr val="tx1"/>
                  </a:solidFill>
                  <a:latin typeface="Arial" pitchFamily="34" charset="0"/>
                  <a:cs typeface="Arial" pitchFamily="34" charset="0"/>
                </a:rPr>
              </a:br>
              <a:r>
                <a:rPr lang="en-US" sz="1300" b="1" dirty="0">
                  <a:solidFill>
                    <a:schemeClr val="tx1"/>
                  </a:solidFill>
                  <a:latin typeface="Arial" pitchFamily="34" charset="0"/>
                  <a:cs typeface="Arial" pitchFamily="34" charset="0"/>
                </a:rPr>
                <a:t>Generator</a:t>
              </a:r>
            </a:p>
          </p:txBody>
        </p:sp>
        <p:sp>
          <p:nvSpPr>
            <p:cNvPr id="19" name="Rounded Rectangle 18"/>
            <p:cNvSpPr/>
            <p:nvPr/>
          </p:nvSpPr>
          <p:spPr>
            <a:xfrm>
              <a:off x="2530328" y="2187856"/>
              <a:ext cx="1803537" cy="830777"/>
            </a:xfrm>
            <a:prstGeom prst="roundRect">
              <a:avLst/>
            </a:prstGeom>
            <a:ln w="127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itchFamily="34" charset="0"/>
                  <a:cs typeface="Arial" pitchFamily="34" charset="0"/>
                </a:rPr>
                <a:t>Transmitter</a:t>
              </a:r>
            </a:p>
          </p:txBody>
        </p:sp>
        <p:sp>
          <p:nvSpPr>
            <p:cNvPr id="20" name="Rounded Rectangle 19"/>
            <p:cNvSpPr/>
            <p:nvPr/>
          </p:nvSpPr>
          <p:spPr>
            <a:xfrm>
              <a:off x="4924434" y="2187856"/>
              <a:ext cx="1803537" cy="833555"/>
            </a:xfrm>
            <a:prstGeom prst="roundRect">
              <a:avLst/>
            </a:prstGeom>
            <a:ln w="127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itchFamily="34" charset="0"/>
                  <a:cs typeface="Arial" pitchFamily="34" charset="0"/>
                </a:rPr>
                <a:t>Transmit</a:t>
              </a:r>
              <a:br>
                <a:rPr lang="en-US" sz="1300" b="1" dirty="0">
                  <a:solidFill>
                    <a:schemeClr val="tx1"/>
                  </a:solidFill>
                  <a:latin typeface="Arial" pitchFamily="34" charset="0"/>
                  <a:cs typeface="Arial" pitchFamily="34" charset="0"/>
                </a:rPr>
              </a:br>
              <a:r>
                <a:rPr lang="en-US" sz="1300" b="1" dirty="0">
                  <a:solidFill>
                    <a:schemeClr val="tx1"/>
                  </a:solidFill>
                  <a:latin typeface="Arial" pitchFamily="34" charset="0"/>
                  <a:cs typeface="Arial" pitchFamily="34" charset="0"/>
                </a:rPr>
                <a:t>Array</a:t>
              </a:r>
            </a:p>
          </p:txBody>
        </p:sp>
        <p:sp>
          <p:nvSpPr>
            <p:cNvPr id="21" name="Rounded Rectangle 20"/>
            <p:cNvSpPr/>
            <p:nvPr/>
          </p:nvSpPr>
          <p:spPr>
            <a:xfrm>
              <a:off x="164512" y="4040467"/>
              <a:ext cx="1803537" cy="833554"/>
            </a:xfrm>
            <a:prstGeom prst="roundRect">
              <a:avLst/>
            </a:prstGeom>
            <a:solidFill>
              <a:schemeClr val="accent4">
                <a:lumMod val="20000"/>
                <a:lumOff val="80000"/>
              </a:schemeClr>
            </a:solidFill>
            <a:ln w="1270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itchFamily="34" charset="0"/>
                  <a:cs typeface="Arial" pitchFamily="34" charset="0"/>
                </a:rPr>
                <a:t>Signal</a:t>
              </a:r>
              <a:br>
                <a:rPr lang="en-US" sz="1300" b="1" dirty="0">
                  <a:solidFill>
                    <a:schemeClr val="tx1"/>
                  </a:solidFill>
                  <a:latin typeface="Arial" pitchFamily="34" charset="0"/>
                  <a:cs typeface="Arial" pitchFamily="34" charset="0"/>
                </a:rPr>
              </a:br>
              <a:r>
                <a:rPr lang="en-US" sz="1300" b="1" dirty="0">
                  <a:solidFill>
                    <a:schemeClr val="tx1"/>
                  </a:solidFill>
                  <a:latin typeface="Arial" pitchFamily="34" charset="0"/>
                  <a:cs typeface="Arial" pitchFamily="34" charset="0"/>
                </a:rPr>
                <a:t>Processing</a:t>
              </a:r>
            </a:p>
          </p:txBody>
        </p:sp>
        <p:sp>
          <p:nvSpPr>
            <p:cNvPr id="22" name="Rounded Rectangle 21"/>
            <p:cNvSpPr/>
            <p:nvPr/>
          </p:nvSpPr>
          <p:spPr>
            <a:xfrm>
              <a:off x="2540937" y="4043246"/>
              <a:ext cx="1803537" cy="830777"/>
            </a:xfrm>
            <a:prstGeom prst="roundRect">
              <a:avLst/>
            </a:prstGeom>
            <a:solidFill>
              <a:schemeClr val="accent4">
                <a:lumMod val="20000"/>
                <a:lumOff val="80000"/>
              </a:schemeClr>
            </a:solidFill>
            <a:ln w="1270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itchFamily="34" charset="0"/>
                  <a:cs typeface="Arial" pitchFamily="34" charset="0"/>
                </a:rPr>
                <a:t>Receiver</a:t>
              </a:r>
            </a:p>
          </p:txBody>
        </p:sp>
        <p:sp>
          <p:nvSpPr>
            <p:cNvPr id="23" name="Rounded Rectangle 22"/>
            <p:cNvSpPr/>
            <p:nvPr/>
          </p:nvSpPr>
          <p:spPr>
            <a:xfrm>
              <a:off x="4924434" y="4043246"/>
              <a:ext cx="1803537" cy="833554"/>
            </a:xfrm>
            <a:prstGeom prst="roundRect">
              <a:avLst/>
            </a:prstGeom>
            <a:solidFill>
              <a:schemeClr val="accent4">
                <a:lumMod val="20000"/>
                <a:lumOff val="80000"/>
              </a:schemeClr>
            </a:solidFill>
            <a:ln w="1270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itchFamily="34" charset="0"/>
                  <a:cs typeface="Arial" pitchFamily="34" charset="0"/>
                </a:rPr>
                <a:t>Receive</a:t>
              </a:r>
              <a:br>
                <a:rPr lang="en-US" sz="1300" b="1" dirty="0">
                  <a:solidFill>
                    <a:schemeClr val="tx1"/>
                  </a:solidFill>
                  <a:latin typeface="Arial" pitchFamily="34" charset="0"/>
                  <a:cs typeface="Arial" pitchFamily="34" charset="0"/>
                </a:rPr>
              </a:br>
              <a:r>
                <a:rPr lang="en-US" sz="1300" b="1" dirty="0">
                  <a:solidFill>
                    <a:schemeClr val="tx1"/>
                  </a:solidFill>
                  <a:latin typeface="Arial" pitchFamily="34" charset="0"/>
                  <a:cs typeface="Arial" pitchFamily="34" charset="0"/>
                </a:rPr>
                <a:t>Array</a:t>
              </a:r>
            </a:p>
          </p:txBody>
        </p:sp>
        <p:sp>
          <p:nvSpPr>
            <p:cNvPr id="24" name="Rounded Rectangle 23"/>
            <p:cNvSpPr/>
            <p:nvPr/>
          </p:nvSpPr>
          <p:spPr>
            <a:xfrm>
              <a:off x="6748566" y="3105186"/>
              <a:ext cx="2243034" cy="833554"/>
            </a:xfrm>
            <a:prstGeom prst="roundRect">
              <a:avLst/>
            </a:prstGeom>
            <a:solidFill>
              <a:schemeClr val="accent2">
                <a:lumMod val="20000"/>
                <a:lumOff val="80000"/>
              </a:schemeClr>
            </a:solidFill>
            <a:ln w="12700">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itchFamily="34" charset="0"/>
                  <a:cs typeface="Arial" pitchFamily="34" charset="0"/>
                </a:rPr>
                <a:t>Environment,</a:t>
              </a:r>
              <a:br>
                <a:rPr lang="en-US" sz="1300" b="1" dirty="0">
                  <a:solidFill>
                    <a:schemeClr val="tx1"/>
                  </a:solidFill>
                  <a:latin typeface="Arial" pitchFamily="34" charset="0"/>
                  <a:cs typeface="Arial" pitchFamily="34" charset="0"/>
                </a:rPr>
              </a:br>
              <a:r>
                <a:rPr lang="en-US" sz="1300" b="1" dirty="0">
                  <a:solidFill>
                    <a:schemeClr val="tx1"/>
                  </a:solidFill>
                  <a:latin typeface="Arial" pitchFamily="34" charset="0"/>
                  <a:cs typeface="Arial" pitchFamily="34" charset="0"/>
                </a:rPr>
                <a:t>Targets, and</a:t>
              </a:r>
            </a:p>
            <a:p>
              <a:pPr algn="ctr"/>
              <a:r>
                <a:rPr lang="en-US" sz="1300" b="1" dirty="0">
                  <a:solidFill>
                    <a:schemeClr val="tx1"/>
                  </a:solidFill>
                  <a:latin typeface="Arial" pitchFamily="34" charset="0"/>
                  <a:cs typeface="Arial" pitchFamily="34" charset="0"/>
                </a:rPr>
                <a:t>Interference</a:t>
              </a:r>
            </a:p>
          </p:txBody>
        </p:sp>
        <p:sp>
          <p:nvSpPr>
            <p:cNvPr id="25" name="Right Arrow 24"/>
            <p:cNvSpPr/>
            <p:nvPr/>
          </p:nvSpPr>
          <p:spPr>
            <a:xfrm>
              <a:off x="2003412" y="2504607"/>
              <a:ext cx="495089" cy="25006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6" name="Right Arrow 25"/>
            <p:cNvSpPr/>
            <p:nvPr/>
          </p:nvSpPr>
          <p:spPr>
            <a:xfrm>
              <a:off x="4363924" y="2511553"/>
              <a:ext cx="495089" cy="25006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7" name="Right Arrow 26"/>
            <p:cNvSpPr/>
            <p:nvPr/>
          </p:nvSpPr>
          <p:spPr>
            <a:xfrm rot="10800000">
              <a:off x="2012253" y="4369720"/>
              <a:ext cx="495089" cy="25006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8" name="Right Arrow 27"/>
            <p:cNvSpPr/>
            <p:nvPr/>
          </p:nvSpPr>
          <p:spPr>
            <a:xfrm rot="10800000">
              <a:off x="4363924" y="4369720"/>
              <a:ext cx="495089" cy="2500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9" name="Bent Arrow 28"/>
            <p:cNvSpPr/>
            <p:nvPr/>
          </p:nvSpPr>
          <p:spPr>
            <a:xfrm rot="5400000">
              <a:off x="7152881" y="2225187"/>
              <a:ext cx="531118" cy="1228881"/>
            </a:xfrm>
            <a:prstGeom prst="bentArrow">
              <a:avLst>
                <a:gd name="adj1" fmla="val 15456"/>
                <a:gd name="adj2" fmla="val 17342"/>
                <a:gd name="adj3" fmla="val 18783"/>
                <a:gd name="adj4" fmla="val 48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0" name="Bent Arrow 29"/>
            <p:cNvSpPr/>
            <p:nvPr/>
          </p:nvSpPr>
          <p:spPr>
            <a:xfrm rot="10800000">
              <a:off x="6852884" y="3938740"/>
              <a:ext cx="1104223" cy="631358"/>
            </a:xfrm>
            <a:prstGeom prst="bentArrow">
              <a:avLst>
                <a:gd name="adj1" fmla="val 15456"/>
                <a:gd name="adj2" fmla="val 17342"/>
                <a:gd name="adj3" fmla="val 18783"/>
                <a:gd name="adj4" fmla="val 48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3863497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6324600" y="349250"/>
            <a:ext cx="3397250" cy="2547938"/>
          </a:xfrm>
        </p:spPr>
      </p:sp>
      <p:sp>
        <p:nvSpPr>
          <p:cNvPr id="5" name="Notes Placeholder 4"/>
          <p:cNvSpPr>
            <a:spLocks noGrp="1"/>
          </p:cNvSpPr>
          <p:nvPr>
            <p:ph type="body" idx="1"/>
          </p:nvPr>
        </p:nvSpPr>
        <p:spPr/>
        <p:txBody>
          <a:bodyPr/>
          <a:lstStyle/>
          <a:p>
            <a:r>
              <a:rPr lang="en-US" b="1" dirty="0"/>
              <a:t>Outline of the Course</a:t>
            </a:r>
          </a:p>
          <a:p>
            <a:endParaRPr lang="en-US" dirty="0"/>
          </a:p>
          <a:p>
            <a:r>
              <a:rPr lang="en-US" dirty="0"/>
              <a:t>The duration of this training is 2 days, considering 7 hour of lectures and exercises and 1 hour for the breaks.</a:t>
            </a:r>
          </a:p>
          <a:p>
            <a:endParaRPr lang="en-US" dirty="0"/>
          </a:p>
          <a:p>
            <a:r>
              <a:rPr lang="en-US" dirty="0"/>
              <a:t>The training is divided in 6 sections:</a:t>
            </a:r>
          </a:p>
          <a:p>
            <a:pPr marL="171450" indent="-171450">
              <a:buFont typeface="Arial" pitchFamily="34" charset="0"/>
              <a:buChar char="•"/>
            </a:pPr>
            <a:r>
              <a:rPr lang="en-US" dirty="0"/>
              <a:t>Introduction to RF simulation using MathWorks tools.</a:t>
            </a:r>
            <a:endParaRPr lang="en-US" i="1" dirty="0"/>
          </a:p>
          <a:p>
            <a:pPr marL="171450" indent="-171450">
              <a:buFont typeface="Arial" pitchFamily="34" charset="0"/>
              <a:buChar char="•"/>
            </a:pPr>
            <a:r>
              <a:rPr lang="en-US" dirty="0"/>
              <a:t>How do I model my RF system with SimRF?</a:t>
            </a:r>
          </a:p>
          <a:p>
            <a:pPr marL="171450" indent="-171450">
              <a:buFont typeface="Arial" pitchFamily="34" charset="0"/>
              <a:buChar char="•"/>
            </a:pPr>
            <a:r>
              <a:rPr lang="en-US" dirty="0"/>
              <a:t>Importing S-parameters and modeling linear operation.</a:t>
            </a:r>
            <a:endParaRPr lang="en-US" i="1" dirty="0"/>
          </a:p>
          <a:p>
            <a:pPr marL="171450" indent="-171450">
              <a:buFont typeface="Arial" pitchFamily="34" charset="0"/>
              <a:buChar char="•"/>
            </a:pPr>
            <a:r>
              <a:rPr lang="en-US" dirty="0"/>
              <a:t>Fundamentals of noise simulation.</a:t>
            </a:r>
          </a:p>
          <a:p>
            <a:pPr marL="171450" indent="-171450">
              <a:buFont typeface="Arial" pitchFamily="34" charset="0"/>
              <a:buChar char="•"/>
            </a:pPr>
            <a:r>
              <a:rPr lang="en-US" dirty="0"/>
              <a:t>Modeling non-linear devices.</a:t>
            </a:r>
          </a:p>
          <a:p>
            <a:pPr marL="171450" indent="-171450">
              <a:buFont typeface="Arial" pitchFamily="34" charset="0"/>
              <a:buChar char="•"/>
            </a:pPr>
            <a:r>
              <a:rPr lang="en-US" dirty="0"/>
              <a:t>Developing custom models.</a:t>
            </a:r>
          </a:p>
          <a:p>
            <a:endParaRPr lang="en-US" dirty="0"/>
          </a:p>
        </p:txBody>
      </p:sp>
    </p:spTree>
    <p:extLst>
      <p:ext uri="{BB962C8B-B14F-4D97-AF65-F5344CB8AC3E}">
        <p14:creationId xmlns:p14="http://schemas.microsoft.com/office/powerpoint/2010/main" val="893737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RTL-SDR and USRPs are for IO Mode</a:t>
            </a:r>
          </a:p>
          <a:p>
            <a:pPr marL="171450" indent="-171450">
              <a:buFont typeface="Arial" panose="020B0604020202020204" pitchFamily="34" charset="0"/>
              <a:buChar char="•"/>
            </a:pPr>
            <a:r>
              <a:rPr lang="en-US" dirty="0"/>
              <a:t>You can use these other options</a:t>
            </a:r>
            <a:r>
              <a:rPr lang="en-US" baseline="0" dirty="0"/>
              <a:t> for IO or for targeting</a:t>
            </a:r>
          </a:p>
          <a:p>
            <a:pPr marL="171450" indent="-171450">
              <a:buFont typeface="Arial" panose="020B0604020202020204" pitchFamily="34" charset="0"/>
              <a:buChar char="•"/>
            </a:pPr>
            <a:r>
              <a:rPr lang="en-US" baseline="0" dirty="0"/>
              <a:t>They are based on Xilinx EVM boards and the FMCOMMS boards from Analog Devices</a:t>
            </a:r>
          </a:p>
          <a:p>
            <a:pPr marL="171450" indent="-171450">
              <a:buFont typeface="Arial" panose="020B0604020202020204" pitchFamily="34" charset="0"/>
              <a:buChar char="•"/>
            </a:pPr>
            <a:r>
              <a:rPr lang="en-US" baseline="0" dirty="0"/>
              <a:t>If you want to build a real time radio prototype on an embedded platform these are good options</a:t>
            </a:r>
          </a:p>
          <a:p>
            <a:pPr marL="171450" indent="-171450">
              <a:buFont typeface="Arial" panose="020B0604020202020204" pitchFamily="34" charset="0"/>
              <a:buChar char="•"/>
            </a:pPr>
            <a:r>
              <a:rPr lang="en-US" baseline="0" dirty="0"/>
              <a:t>You can use HDL Coder to generate the HDL code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58</a:t>
            </a:fld>
            <a:endParaRPr lang="en-US"/>
          </a:p>
        </p:txBody>
      </p:sp>
    </p:spTree>
    <p:extLst>
      <p:ext uri="{BB962C8B-B14F-4D97-AF65-F5344CB8AC3E}">
        <p14:creationId xmlns:p14="http://schemas.microsoft.com/office/powerpoint/2010/main" val="1168166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Export to SimRF</a:t>
            </a:r>
          </a:p>
          <a:p>
            <a:endParaRPr lang="en-GB" dirty="0"/>
          </a:p>
          <a:p>
            <a:r>
              <a:rPr lang="en-GB" dirty="0"/>
              <a:t>You can build a simple SimRF testbench to validate expected gain and power levels of your chain. The automatically generated model can be easily embedded into more complex system </a:t>
            </a:r>
          </a:p>
          <a:p>
            <a:r>
              <a:rPr lang="en-GB" dirty="0"/>
              <a:t>models.</a:t>
            </a:r>
          </a:p>
          <a:p>
            <a:endParaRPr lang="en-GB" dirty="0"/>
          </a:p>
          <a:p>
            <a:r>
              <a:rPr lang="en-GB" dirty="0"/>
              <a:t>Notice that the input/output ports are set up with the correct frequencies, and the configuration block uses a very wide simulation bandwidth.  Notice also that the modulator/demodulators integrate ideal image rejection filters to reproduce the analytical results. When the RF designers implement these blocks they will have to design the filters accordingly.</a:t>
            </a:r>
          </a:p>
          <a:p>
            <a:endParaRPr lang="en-GB" dirty="0"/>
          </a:p>
          <a:p>
            <a:r>
              <a:rPr lang="en-GB" dirty="0"/>
              <a:t>In order to speed up simulation, you might want to reduce the harmonic order or to reassess the simulation bandwidth. As this depends on the actual power level of the input signal and on the operating conditions, this is not something that SimRF can automatically do.</a:t>
            </a:r>
          </a:p>
          <a:p>
            <a:endParaRPr lang="en-GB" dirty="0"/>
          </a:p>
          <a:p>
            <a:endParaRPr lang="en-GB" dirty="0"/>
          </a:p>
          <a:p>
            <a:endParaRPr lang="en-GB" dirty="0"/>
          </a:p>
          <a:p>
            <a:endParaRPr lang="en-GB"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22121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Export to SimRF Testbench</a:t>
            </a:r>
          </a:p>
          <a:p>
            <a:endParaRPr lang="en-GB" dirty="0"/>
          </a:p>
          <a:p>
            <a:r>
              <a:rPr lang="en-GB" dirty="0"/>
              <a:t>This testbench is a bit more involved and requires DSP System Toolbox. With this testbench you can measure the gain, noise and IP3 of the chain. You can also inspect and understand how these measurements are done in the time domain.</a:t>
            </a:r>
          </a:p>
          <a:p>
            <a:endParaRPr lang="en-GB" dirty="0"/>
          </a:p>
          <a:p>
            <a:r>
              <a:rPr lang="en-GB" dirty="0"/>
              <a:t>In case of filtering elements, the gain, noise and IP3 will depend on the bandwidth of the measurement. For this reason, you might have to decrease the bandwidth of the signal measurement in order to measure spot (narrowband) properties.</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71112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390377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69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3994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1EA7D9-695E-49EB-B34F-9CF30E7713DA}" type="slidenum">
              <a:rPr lang="en-US" smtClean="0"/>
              <a:t>19</a:t>
            </a:fld>
            <a:endParaRPr lang="en-US"/>
          </a:p>
        </p:txBody>
      </p:sp>
    </p:spTree>
    <p:extLst>
      <p:ext uri="{BB962C8B-B14F-4D97-AF65-F5344CB8AC3E}">
        <p14:creationId xmlns:p14="http://schemas.microsoft.com/office/powerpoint/2010/main" val="59765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1EA7D9-695E-49EB-B34F-9CF30E7713DA}" type="slidenum">
              <a:rPr lang="en-US" smtClean="0"/>
              <a:t>20</a:t>
            </a:fld>
            <a:endParaRPr lang="en-US"/>
          </a:p>
        </p:txBody>
      </p:sp>
    </p:spTree>
    <p:extLst>
      <p:ext uri="{BB962C8B-B14F-4D97-AF65-F5344CB8AC3E}">
        <p14:creationId xmlns:p14="http://schemas.microsoft.com/office/powerpoint/2010/main" val="1418603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owerpoint3000x2250.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Picture 4"/>
          <p:cNvPicPr>
            <a:picLocks noChangeAspect="1"/>
          </p:cNvPicPr>
          <p:nvPr userDrawn="1"/>
        </p:nvPicPr>
        <p:blipFill>
          <a:blip r:embed="rId3"/>
          <a:stretch>
            <a:fillRect/>
          </a:stretch>
        </p:blipFill>
        <p:spPr>
          <a:xfrm>
            <a:off x="140676" y="6388444"/>
            <a:ext cx="2016369" cy="3986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D2E23B-6B70-3B42-951C-4B349D68A5BE}" type="datetimeFigureOut">
              <a:rPr lang="en-US" smtClean="0"/>
              <a:pPr/>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962B2F-F6F8-AB4C-936B-BE513CDCB0F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D2E23B-6B70-3B42-951C-4B349D68A5BE}" type="datetimeFigureOut">
              <a:rPr lang="en-US" smtClean="0"/>
              <a:pPr/>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962B2F-F6F8-AB4C-936B-BE513CDCB0F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22313" y="1914530"/>
            <a:ext cx="7772400" cy="1362075"/>
          </a:xfrm>
        </p:spPr>
        <p:txBody>
          <a:bodyPr anchor="t"/>
          <a:lstStyle>
            <a:lvl1pPr algn="ctr">
              <a:defRPr sz="2400" b="1"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3487610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PowerpointSlide3000x2250.jpg"/>
          <p:cNvPicPr>
            <a:picLocks noChangeAspect="1"/>
          </p:cNvPicPr>
          <p:nvPr userDrawn="1"/>
        </p:nvPicPr>
        <p:blipFill>
          <a:blip r:embed="rId2"/>
          <a:stretch>
            <a:fillRect/>
          </a:stretch>
        </p:blipFill>
        <p:spPr>
          <a:xfrm>
            <a:off x="0" y="8194"/>
            <a:ext cx="9144000" cy="6858000"/>
          </a:xfrm>
          <a:prstGeom prst="rect">
            <a:avLst/>
          </a:prstGeom>
        </p:spPr>
      </p:pic>
      <p:sp>
        <p:nvSpPr>
          <p:cNvPr id="2" name="Title 1"/>
          <p:cNvSpPr>
            <a:spLocks noGrp="1"/>
          </p:cNvSpPr>
          <p:nvPr>
            <p:ph type="title"/>
          </p:nvPr>
        </p:nvSpPr>
        <p:spPr>
          <a:xfrm>
            <a:off x="457200" y="1417638"/>
            <a:ext cx="8229600" cy="1143000"/>
          </a:xfrm>
        </p:spPr>
        <p:txBody>
          <a:bodyPr/>
          <a:lstStyle/>
          <a:p>
            <a:r>
              <a:rPr lang="en-US" dirty="0"/>
              <a:t>Click to edit Master title style</a:t>
            </a:r>
          </a:p>
        </p:txBody>
      </p:sp>
      <p:sp>
        <p:nvSpPr>
          <p:cNvPr id="3" name="Content Placeholder 2"/>
          <p:cNvSpPr>
            <a:spLocks noGrp="1"/>
          </p:cNvSpPr>
          <p:nvPr>
            <p:ph idx="1"/>
          </p:nvPr>
        </p:nvSpPr>
        <p:spPr>
          <a:xfrm>
            <a:off x="457200" y="2859548"/>
            <a:ext cx="8229600" cy="32666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3D2E23B-6B70-3B42-951C-4B349D68A5BE}" type="datetimeFigureOut">
              <a:rPr lang="en-US" smtClean="0"/>
              <a:pPr/>
              <a:t>9/15/2016</a:t>
            </a:fld>
            <a:endParaRPr lang="en-US" dirty="0"/>
          </a:p>
        </p:txBody>
      </p:sp>
      <p:sp>
        <p:nvSpPr>
          <p:cNvPr id="6" name="Slide Number Placeholder 5"/>
          <p:cNvSpPr>
            <a:spLocks noGrp="1"/>
          </p:cNvSpPr>
          <p:nvPr>
            <p:ph type="sldNum" sz="quarter" idx="12"/>
          </p:nvPr>
        </p:nvSpPr>
        <p:spPr/>
        <p:txBody>
          <a:bodyPr/>
          <a:lstStyle/>
          <a:p>
            <a:fld id="{6B962B2F-F6F8-AB4C-936B-BE513CDCB0F8}" type="slidenum">
              <a:rPr lang="en-US" smtClean="0"/>
              <a:pPr/>
              <a:t>‹#›</a:t>
            </a:fld>
            <a:endParaRPr lang="en-US"/>
          </a:p>
        </p:txBody>
      </p:sp>
      <p:pic>
        <p:nvPicPr>
          <p:cNvPr id="8" name="Picture 7"/>
          <p:cNvPicPr>
            <a:picLocks noChangeAspect="1"/>
          </p:cNvPicPr>
          <p:nvPr userDrawn="1"/>
        </p:nvPicPr>
        <p:blipFill>
          <a:blip r:embed="rId3"/>
          <a:stretch>
            <a:fillRect/>
          </a:stretch>
        </p:blipFill>
        <p:spPr>
          <a:xfrm>
            <a:off x="3467100" y="6173501"/>
            <a:ext cx="2209800" cy="4369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Powerpoint3000x2250.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D2E23B-6B70-3B42-951C-4B349D68A5BE}" type="datetimeFigureOut">
              <a:rPr lang="en-US" smtClean="0"/>
              <a:pPr/>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962B2F-F6F8-AB4C-936B-BE513CDCB0F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D2E23B-6B70-3B42-951C-4B349D68A5BE}" type="datetimeFigureOut">
              <a:rPr lang="en-US" smtClean="0"/>
              <a:pPr/>
              <a:t>9/15/2016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962B2F-F6F8-AB4C-936B-BE513CDCB0F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D2E23B-6B70-3B42-951C-4B349D68A5BE}" type="datetimeFigureOut">
              <a:rPr lang="en-US" smtClean="0"/>
              <a:pPr/>
              <a:t>9/15/2016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962B2F-F6F8-AB4C-936B-BE513CDCB0F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D2E23B-6B70-3B42-951C-4B349D68A5BE}" type="datetimeFigureOut">
              <a:rPr lang="en-US" smtClean="0"/>
              <a:pPr/>
              <a:t>9/15/2016</a:t>
            </a:fld>
            <a:endParaRPr lang="en-US"/>
          </a:p>
        </p:txBody>
      </p:sp>
      <p:sp>
        <p:nvSpPr>
          <p:cNvPr id="5" name="Slide Number Placeholder 4"/>
          <p:cNvSpPr>
            <a:spLocks noGrp="1"/>
          </p:cNvSpPr>
          <p:nvPr>
            <p:ph type="sldNum" sz="quarter" idx="12"/>
          </p:nvPr>
        </p:nvSpPr>
        <p:spPr/>
        <p:txBody>
          <a:bodyPr/>
          <a:lstStyle/>
          <a:p>
            <a:fld id="{6B962B2F-F6F8-AB4C-936B-BE513CDCB0F8}" type="slidenum">
              <a:rPr lang="en-US" smtClean="0"/>
              <a:pPr/>
              <a:t>‹#›</a:t>
            </a:fld>
            <a:endParaRPr lang="en-US"/>
          </a:p>
        </p:txBody>
      </p:sp>
      <p:pic>
        <p:nvPicPr>
          <p:cNvPr id="6" name="Picture 5"/>
          <p:cNvPicPr>
            <a:picLocks noChangeAspect="1"/>
          </p:cNvPicPr>
          <p:nvPr userDrawn="1"/>
        </p:nvPicPr>
        <p:blipFill>
          <a:blip r:embed="rId2"/>
          <a:stretch>
            <a:fillRect/>
          </a:stretch>
        </p:blipFill>
        <p:spPr>
          <a:xfrm>
            <a:off x="3793119" y="6356350"/>
            <a:ext cx="2209800" cy="43692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D2E23B-6B70-3B42-951C-4B349D68A5BE}" type="datetimeFigureOut">
              <a:rPr lang="en-US" smtClean="0"/>
              <a:pPr/>
              <a:t>9/15/2016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962B2F-F6F8-AB4C-936B-BE513CDCB0F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D2E23B-6B70-3B42-951C-4B349D68A5BE}" type="datetimeFigureOut">
              <a:rPr lang="en-US" smtClean="0"/>
              <a:pPr/>
              <a:t>9/15/2016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962B2F-F6F8-AB4C-936B-BE513CDCB0F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D2E23B-6B70-3B42-951C-4B349D68A5BE}" type="datetimeFigureOut">
              <a:rPr lang="en-US" smtClean="0"/>
              <a:pPr/>
              <a:t>9/15/2016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962B2F-F6F8-AB4C-936B-BE513CDCB0F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D2E23B-6B70-3B42-951C-4B349D68A5BE}" type="datetimeFigureOut">
              <a:rPr lang="en-US" smtClean="0"/>
              <a:pPr/>
              <a:t>9/15/2016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962B2F-F6F8-AB4C-936B-BE513CDCB0F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notesSlide" Target="../notesSlides/notesSlide6.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GIF"/><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GIF"/><Relationship Id="rId10" Type="http://schemas.openxmlformats.org/officeDocument/2006/relationships/image" Target="../media/image32.GIF"/><Relationship Id="rId4" Type="http://schemas.openxmlformats.org/officeDocument/2006/relationships/image" Target="../media/image26.GIF"/><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hyperlink" Target="http://www.mathworks.com/help/phased/examples/modeling-the-propagation-of-rf-signals.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mathworks.com/help/antenna/examples/visualize-antenna-field-strength-map-on-earth.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mathworks.com/wireless"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t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mathworks.com/solutions/wireless-communication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7.jp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67627"/>
            <a:ext cx="7772400" cy="1132823"/>
          </a:xfrm>
        </p:spPr>
        <p:txBody>
          <a:bodyPr>
            <a:normAutofit fontScale="90000"/>
          </a:bodyPr>
          <a:lstStyle/>
          <a:p>
            <a:r>
              <a:rPr lang="en-GB" b="0" i="1" dirty="0"/>
              <a:t>System-Level Design of Adaptive Wireless Transceivers including Antenna Arrays</a:t>
            </a:r>
            <a:br>
              <a:rPr lang="en-US" dirty="0"/>
            </a:br>
            <a:endParaRPr lang="en-US" dirty="0"/>
          </a:p>
        </p:txBody>
      </p:sp>
      <p:sp>
        <p:nvSpPr>
          <p:cNvPr id="3" name="Subtitle 2"/>
          <p:cNvSpPr>
            <a:spLocks noGrp="1"/>
          </p:cNvSpPr>
          <p:nvPr>
            <p:ph type="subTitle" idx="1"/>
          </p:nvPr>
        </p:nvSpPr>
        <p:spPr/>
        <p:txBody>
          <a:bodyPr/>
          <a:lstStyle/>
          <a:p>
            <a:r>
              <a:rPr lang="en-US" dirty="0"/>
              <a:t>Tim Reeves	Application Engineer</a:t>
            </a:r>
          </a:p>
        </p:txBody>
      </p:sp>
    </p:spTree>
    <p:extLst>
      <p:ext uri="{BB962C8B-B14F-4D97-AF65-F5344CB8AC3E}">
        <p14:creationId xmlns:p14="http://schemas.microsoft.com/office/powerpoint/2010/main" val="3255518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 I export a SimRF model?</a:t>
            </a:r>
          </a:p>
        </p:txBody>
      </p:sp>
      <p:sp>
        <p:nvSpPr>
          <p:cNvPr id="3" name="Content Placeholder 2"/>
          <p:cNvSpPr>
            <a:spLocks noGrp="1"/>
          </p:cNvSpPr>
          <p:nvPr>
            <p:ph idx="1"/>
          </p:nvPr>
        </p:nvSpPr>
        <p:spPr/>
        <p:txBody>
          <a:bodyPr/>
          <a:lstStyle/>
          <a:p>
            <a:r>
              <a:rPr lang="en-GB" sz="1500" dirty="0"/>
              <a:t>The application has an option to export a simple Simulink </a:t>
            </a:r>
            <a:r>
              <a:rPr lang="en-GB" sz="1500" dirty="0" err="1"/>
              <a:t>testbench</a:t>
            </a:r>
            <a:r>
              <a:rPr lang="en-GB" sz="1500" dirty="0"/>
              <a:t> to measure power and gain</a:t>
            </a:r>
          </a:p>
          <a:p>
            <a:r>
              <a:rPr lang="en-GB" sz="1500" dirty="0" err="1"/>
              <a:t>Tstop</a:t>
            </a:r>
            <a:r>
              <a:rPr lang="en-GB" sz="1500" dirty="0"/>
              <a:t> = 0 </a:t>
            </a:r>
            <a:r>
              <a:rPr lang="en-GB" sz="1500" dirty="0">
                <a:sym typeface="Wingdings" panose="05000000000000000000" pitchFamily="2" charset="2"/>
              </a:rPr>
              <a:t></a:t>
            </a:r>
            <a:r>
              <a:rPr lang="en-GB" sz="1500" dirty="0"/>
              <a:t> static analysis (harmonic balance)</a:t>
            </a:r>
          </a:p>
          <a:p>
            <a:r>
              <a:rPr lang="en-GB" sz="1500" dirty="0"/>
              <a:t>Input/output ports and RF configuration are setup correctly</a:t>
            </a:r>
          </a:p>
          <a:p>
            <a:r>
              <a:rPr lang="en-GB" sz="1500" dirty="0"/>
              <a:t>Copy and paste to include RF model in more complex set ups</a:t>
            </a:r>
          </a:p>
        </p:txBody>
      </p:sp>
      <p:pic>
        <p:nvPicPr>
          <p:cNvPr id="4" name="Content Placeholder 3"/>
          <p:cNvPicPr>
            <a:picLocks noChangeAspect="1"/>
          </p:cNvPicPr>
          <p:nvPr/>
        </p:nvPicPr>
        <p:blipFill>
          <a:blip r:embed="rId3"/>
          <a:stretch>
            <a:fillRect/>
          </a:stretch>
        </p:blipFill>
        <p:spPr bwMode="auto">
          <a:xfrm>
            <a:off x="2857500" y="3977241"/>
            <a:ext cx="3741738" cy="1566309"/>
          </a:xfrm>
          <a:prstGeom prst="rect">
            <a:avLst/>
          </a:prstGeom>
          <a:noFill/>
          <a:ln w="9525">
            <a:noFill/>
            <a:miter lim="800000"/>
            <a:headEnd/>
            <a:tailEnd/>
          </a:ln>
        </p:spPr>
      </p:pic>
    </p:spTree>
    <p:extLst>
      <p:ext uri="{BB962C8B-B14F-4D97-AF65-F5344CB8AC3E}">
        <p14:creationId xmlns:p14="http://schemas.microsoft.com/office/powerpoint/2010/main" val="820793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7637"/>
            <a:ext cx="8229600" cy="1337009"/>
          </a:xfrm>
        </p:spPr>
        <p:txBody>
          <a:bodyPr>
            <a:normAutofit fontScale="90000"/>
          </a:bodyPr>
          <a:lstStyle/>
          <a:p>
            <a:r>
              <a:rPr lang="en-GB" dirty="0"/>
              <a:t>How can I verify that my SimRF model reproduces the expected theoretical results?</a:t>
            </a:r>
          </a:p>
        </p:txBody>
      </p:sp>
      <p:sp>
        <p:nvSpPr>
          <p:cNvPr id="3" name="Content Placeholder 2"/>
          <p:cNvSpPr>
            <a:spLocks noGrp="1"/>
          </p:cNvSpPr>
          <p:nvPr>
            <p:ph idx="1"/>
          </p:nvPr>
        </p:nvSpPr>
        <p:spPr/>
        <p:txBody>
          <a:bodyPr/>
          <a:lstStyle/>
          <a:p>
            <a:r>
              <a:rPr lang="en-GB" sz="1500" dirty="0"/>
              <a:t>There is also an option to generate a more sophisticated Simulink </a:t>
            </a:r>
            <a:r>
              <a:rPr lang="en-GB" sz="1500" dirty="0" err="1"/>
              <a:t>testbench</a:t>
            </a:r>
            <a:r>
              <a:rPr lang="en-GB" sz="1500" dirty="0"/>
              <a:t> to measure gain, noise and IP3 using time domain simulation</a:t>
            </a:r>
          </a:p>
          <a:p>
            <a:r>
              <a:rPr lang="en-GB" sz="1500" dirty="0"/>
              <a:t>When making noise measurements, follow the same practices that you would in the lab, i.e. make sure that you use narrow-band simulation to get accurate narrowband results (e.g. spot noise)</a:t>
            </a:r>
          </a:p>
          <a:p>
            <a:r>
              <a:rPr lang="en-GB" sz="1500" dirty="0"/>
              <a:t>You will be able to validate that the RF front end is behaving as expected</a:t>
            </a:r>
          </a:p>
        </p:txBody>
      </p:sp>
      <p:pic>
        <p:nvPicPr>
          <p:cNvPr id="5" name="Picture 4"/>
          <p:cNvPicPr>
            <a:picLocks noChangeAspect="1"/>
          </p:cNvPicPr>
          <p:nvPr/>
        </p:nvPicPr>
        <p:blipFill>
          <a:blip r:embed="rId3"/>
          <a:stretch>
            <a:fillRect/>
          </a:stretch>
        </p:blipFill>
        <p:spPr>
          <a:xfrm>
            <a:off x="2854068" y="4363352"/>
            <a:ext cx="2514600" cy="1657910"/>
          </a:xfrm>
          <a:prstGeom prst="rect">
            <a:avLst/>
          </a:prstGeom>
        </p:spPr>
      </p:pic>
      <p:pic>
        <p:nvPicPr>
          <p:cNvPr id="6" name="Picture 5"/>
          <p:cNvPicPr>
            <a:picLocks noChangeAspect="1"/>
          </p:cNvPicPr>
          <p:nvPr/>
        </p:nvPicPr>
        <p:blipFill>
          <a:blip r:embed="rId4"/>
          <a:stretch>
            <a:fillRect/>
          </a:stretch>
        </p:blipFill>
        <p:spPr>
          <a:xfrm>
            <a:off x="5543550" y="4289520"/>
            <a:ext cx="1539618" cy="1830623"/>
          </a:xfrm>
          <a:prstGeom prst="rect">
            <a:avLst/>
          </a:prstGeom>
        </p:spPr>
      </p:pic>
    </p:spTree>
    <p:extLst>
      <p:ext uri="{BB962C8B-B14F-4D97-AF65-F5344CB8AC3E}">
        <p14:creationId xmlns:p14="http://schemas.microsoft.com/office/powerpoint/2010/main" val="2197765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7154"/>
            <a:ext cx="8229600" cy="1143000"/>
          </a:xfrm>
        </p:spPr>
        <p:txBody>
          <a:bodyPr>
            <a:normAutofit fontScale="90000"/>
          </a:bodyPr>
          <a:lstStyle/>
          <a:p>
            <a:r>
              <a:rPr lang="en-US" dirty="0"/>
              <a:t>Let’s start with understanding how to do RF System modeling in Simulink</a:t>
            </a:r>
          </a:p>
        </p:txBody>
      </p:sp>
      <p:sp>
        <p:nvSpPr>
          <p:cNvPr id="3" name="Content Placeholder 2"/>
          <p:cNvSpPr>
            <a:spLocks noGrp="1"/>
          </p:cNvSpPr>
          <p:nvPr>
            <p:ph idx="1"/>
          </p:nvPr>
        </p:nvSpPr>
        <p:spPr>
          <a:xfrm>
            <a:off x="457200" y="2470155"/>
            <a:ext cx="8229600" cy="2089319"/>
          </a:xfrm>
        </p:spPr>
        <p:txBody>
          <a:bodyPr>
            <a:normAutofit/>
          </a:bodyPr>
          <a:lstStyle/>
          <a:p>
            <a:r>
              <a:rPr lang="en-US" sz="2100" dirty="0"/>
              <a:t>What would you like to be able to do with a RF behavioral modeling tool?</a:t>
            </a:r>
          </a:p>
          <a:p>
            <a:pPr lvl="1"/>
            <a:r>
              <a:rPr lang="en-US" sz="1800" dirty="0"/>
              <a:t>Design and define both the architecture and the specs of the RF components</a:t>
            </a:r>
          </a:p>
          <a:p>
            <a:pPr lvl="1"/>
            <a:r>
              <a:rPr lang="en-US" sz="1800" dirty="0"/>
              <a:t>Test and debug the implementation of the transceiver before going in the lab</a:t>
            </a:r>
          </a:p>
          <a:p>
            <a:pPr lvl="1"/>
            <a:r>
              <a:rPr lang="en-US" sz="1800" dirty="0"/>
              <a:t>Integrate RF front ends with adaptive algorithms such as DPD, AGC</a:t>
            </a:r>
          </a:p>
          <a:p>
            <a:pPr lvl="1"/>
            <a:r>
              <a:rPr lang="en-US" sz="1800" dirty="0"/>
              <a:t>Provide a model of the RF transceiver to your colleagues and customers</a:t>
            </a:r>
          </a:p>
          <a:p>
            <a:pPr marL="0" indent="0">
              <a:buNone/>
            </a:pPr>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648" t="24502" r="2194" b="16410"/>
          <a:stretch/>
        </p:blipFill>
        <p:spPr>
          <a:xfrm>
            <a:off x="457200" y="4522832"/>
            <a:ext cx="4777374" cy="16900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303" y="4559474"/>
            <a:ext cx="1868092" cy="1898432"/>
          </a:xfrm>
          <a:prstGeom prst="rect">
            <a:avLst/>
          </a:prstGeom>
        </p:spPr>
      </p:pic>
    </p:spTree>
    <p:extLst>
      <p:ext uri="{BB962C8B-B14F-4D97-AF65-F5344CB8AC3E}">
        <p14:creationId xmlns:p14="http://schemas.microsoft.com/office/powerpoint/2010/main" val="206069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3333"/>
            <a:ext cx="8229600" cy="1143000"/>
          </a:xfrm>
        </p:spPr>
        <p:txBody>
          <a:bodyPr>
            <a:normAutofit fontScale="90000"/>
          </a:bodyPr>
          <a:lstStyle/>
          <a:p>
            <a:r>
              <a:rPr lang="en-US" dirty="0"/>
              <a:t>What do you need from a RF System Simulator? </a:t>
            </a:r>
            <a:endParaRPr lang="nl-NL" dirty="0"/>
          </a:p>
        </p:txBody>
      </p:sp>
      <p:sp>
        <p:nvSpPr>
          <p:cNvPr id="3" name="Content Placeholder 2"/>
          <p:cNvSpPr>
            <a:spLocks noGrp="1"/>
          </p:cNvSpPr>
          <p:nvPr>
            <p:ph idx="1"/>
          </p:nvPr>
        </p:nvSpPr>
        <p:spPr>
          <a:xfrm>
            <a:off x="457200" y="2242160"/>
            <a:ext cx="8229600" cy="3884004"/>
          </a:xfrm>
        </p:spPr>
        <p:txBody>
          <a:bodyPr>
            <a:normAutofit/>
          </a:bodyPr>
          <a:lstStyle/>
          <a:p>
            <a:r>
              <a:rPr lang="en-US" sz="1500" dirty="0"/>
              <a:t>RF and analog behavioral models that capture linear, non-linear and noise performance</a:t>
            </a:r>
          </a:p>
          <a:p>
            <a:r>
              <a:rPr lang="en-US" sz="1500" dirty="0"/>
              <a:t>Ability to develop control, calibration and signal processing algorithms</a:t>
            </a:r>
          </a:p>
          <a:p>
            <a:r>
              <a:rPr lang="en-US" sz="1500" dirty="0"/>
              <a:t>Fast simulation of baseband + RF systems</a:t>
            </a:r>
          </a:p>
        </p:txBody>
      </p:sp>
      <p:grpSp>
        <p:nvGrpSpPr>
          <p:cNvPr id="4" name="Group 3"/>
          <p:cNvGrpSpPr/>
          <p:nvPr/>
        </p:nvGrpSpPr>
        <p:grpSpPr>
          <a:xfrm>
            <a:off x="1495425" y="3247560"/>
            <a:ext cx="6000750" cy="2410290"/>
            <a:chOff x="1981200" y="1295400"/>
            <a:chExt cx="8001000" cy="3213720"/>
          </a:xfrm>
        </p:grpSpPr>
        <p:pic>
          <p:nvPicPr>
            <p:cNvPr id="4102" name="Picture 6" descr="C:\WINNT\Profiles\gzucchel\Desktop\capture2.jpg"/>
            <p:cNvPicPr>
              <a:picLocks noChangeAspect="1" noChangeArrowheads="1"/>
            </p:cNvPicPr>
            <p:nvPr/>
          </p:nvPicPr>
          <p:blipFill>
            <a:blip r:embed="rId3" cstate="print"/>
            <a:srcRect l="34395" t="50094" r="22166" b="18888"/>
            <a:stretch>
              <a:fillRect/>
            </a:stretch>
          </p:blipFill>
          <p:spPr bwMode="auto">
            <a:xfrm>
              <a:off x="4724400" y="2584722"/>
              <a:ext cx="2895600" cy="1924398"/>
            </a:xfrm>
            <a:prstGeom prst="rect">
              <a:avLst/>
            </a:prstGeom>
            <a:noFill/>
          </p:spPr>
        </p:pic>
        <p:sp>
          <p:nvSpPr>
            <p:cNvPr id="5" name="Rounded Rectangle 4"/>
            <p:cNvSpPr/>
            <p:nvPr/>
          </p:nvSpPr>
          <p:spPr>
            <a:xfrm>
              <a:off x="1981200" y="1295400"/>
              <a:ext cx="2133600" cy="1219200"/>
            </a:xfrm>
            <a:prstGeom prst="roundRect">
              <a:avLst>
                <a:gd name="adj" fmla="val 85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Arial" pitchFamily="34" charset="0"/>
                  <a:cs typeface="Arial" pitchFamily="34" charset="0"/>
                </a:rPr>
                <a:t>Radio Frequency</a:t>
              </a:r>
            </a:p>
            <a:p>
              <a:pPr algn="ctr"/>
              <a:r>
                <a:rPr lang="en-US" sz="1350" b="1" dirty="0">
                  <a:latin typeface="Arial" pitchFamily="34" charset="0"/>
                  <a:cs typeface="Arial" pitchFamily="34" charset="0"/>
                </a:rPr>
                <a:t>Signals</a:t>
              </a:r>
              <a:endParaRPr lang="nl-NL" sz="1350" b="1" dirty="0">
                <a:latin typeface="Arial" pitchFamily="34" charset="0"/>
                <a:cs typeface="Arial" pitchFamily="34" charset="0"/>
              </a:endParaRPr>
            </a:p>
          </p:txBody>
        </p:sp>
        <p:sp>
          <p:nvSpPr>
            <p:cNvPr id="6" name="Rounded Rectangle 5"/>
            <p:cNvSpPr/>
            <p:nvPr/>
          </p:nvSpPr>
          <p:spPr>
            <a:xfrm>
              <a:off x="4914900" y="1295400"/>
              <a:ext cx="2133600" cy="1219200"/>
            </a:xfrm>
            <a:prstGeom prst="roundRect">
              <a:avLst>
                <a:gd name="adj" fmla="val 85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Arial" pitchFamily="34" charset="0"/>
                  <a:cs typeface="Arial" pitchFamily="34" charset="0"/>
                </a:rPr>
                <a:t>Small simulation time-step</a:t>
              </a:r>
              <a:endParaRPr lang="nl-NL" sz="1350" b="1" dirty="0">
                <a:latin typeface="Arial" pitchFamily="34" charset="0"/>
                <a:cs typeface="Arial" pitchFamily="34" charset="0"/>
              </a:endParaRPr>
            </a:p>
          </p:txBody>
        </p:sp>
        <p:sp>
          <p:nvSpPr>
            <p:cNvPr id="7" name="Rounded Rectangle 6"/>
            <p:cNvSpPr/>
            <p:nvPr/>
          </p:nvSpPr>
          <p:spPr>
            <a:xfrm>
              <a:off x="7848600" y="1295400"/>
              <a:ext cx="2133600" cy="1219200"/>
            </a:xfrm>
            <a:prstGeom prst="roundRect">
              <a:avLst>
                <a:gd name="adj" fmla="val 85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Arial" pitchFamily="34" charset="0"/>
                  <a:cs typeface="Arial" pitchFamily="34" charset="0"/>
                </a:rPr>
                <a:t>Long Simulation Runs</a:t>
              </a:r>
              <a:endParaRPr lang="nl-NL" sz="1350" b="1" dirty="0">
                <a:latin typeface="Arial" pitchFamily="34" charset="0"/>
                <a:cs typeface="Arial" pitchFamily="34" charset="0"/>
              </a:endParaRPr>
            </a:p>
          </p:txBody>
        </p:sp>
        <p:sp>
          <p:nvSpPr>
            <p:cNvPr id="8" name="Right Arrow 7"/>
            <p:cNvSpPr/>
            <p:nvPr/>
          </p:nvSpPr>
          <p:spPr>
            <a:xfrm>
              <a:off x="4000500" y="1524000"/>
              <a:ext cx="914400" cy="762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b="1" dirty="0">
                <a:latin typeface="Arial" pitchFamily="34" charset="0"/>
                <a:cs typeface="Arial" pitchFamily="34" charset="0"/>
              </a:endParaRPr>
            </a:p>
          </p:txBody>
        </p:sp>
        <p:sp>
          <p:nvSpPr>
            <p:cNvPr id="9" name="Right Arrow 8"/>
            <p:cNvSpPr/>
            <p:nvPr/>
          </p:nvSpPr>
          <p:spPr>
            <a:xfrm>
              <a:off x="6934200" y="1524000"/>
              <a:ext cx="914400" cy="762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b="1" dirty="0">
                <a:latin typeface="Arial" pitchFamily="34" charset="0"/>
                <a:cs typeface="Arial" pitchFamily="34" charset="0"/>
              </a:endParaRPr>
            </a:p>
          </p:txBody>
        </p:sp>
        <p:sp>
          <p:nvSpPr>
            <p:cNvPr id="46" name="TextBox 45"/>
            <p:cNvSpPr txBox="1"/>
            <p:nvPr/>
          </p:nvSpPr>
          <p:spPr>
            <a:xfrm>
              <a:off x="4953000" y="2813323"/>
              <a:ext cx="1295400" cy="430887"/>
            </a:xfrm>
            <a:prstGeom prst="rect">
              <a:avLst/>
            </a:prstGeom>
            <a:solidFill>
              <a:schemeClr val="bg1"/>
            </a:solidFill>
          </p:spPr>
          <p:txBody>
            <a:bodyPr wrap="square" rtlCol="0">
              <a:spAutoFit/>
            </a:bodyPr>
            <a:lstStyle/>
            <a:p>
              <a:r>
                <a:rPr lang="en-US" sz="1500" b="1" dirty="0">
                  <a:solidFill>
                    <a:schemeClr val="tx2"/>
                  </a:solidFill>
                  <a:latin typeface="Arial" pitchFamily="34" charset="0"/>
                  <a:cs typeface="Arial" pitchFamily="34" charset="0"/>
                </a:rPr>
                <a:t>~10psec</a:t>
              </a:r>
              <a:endParaRPr lang="nl-NL" sz="1500" b="1" dirty="0">
                <a:solidFill>
                  <a:schemeClr val="tx2"/>
                </a:solidFill>
                <a:latin typeface="Arial" pitchFamily="34" charset="0"/>
                <a:cs typeface="Arial" pitchFamily="34" charset="0"/>
              </a:endParaRPr>
            </a:p>
          </p:txBody>
        </p:sp>
        <p:sp>
          <p:nvSpPr>
            <p:cNvPr id="14" name="TextBox 13"/>
            <p:cNvSpPr txBox="1"/>
            <p:nvPr/>
          </p:nvSpPr>
          <p:spPr>
            <a:xfrm>
              <a:off x="3467099" y="3822711"/>
              <a:ext cx="1257300" cy="430887"/>
            </a:xfrm>
            <a:prstGeom prst="rect">
              <a:avLst/>
            </a:prstGeom>
            <a:solidFill>
              <a:schemeClr val="bg1"/>
            </a:solidFill>
          </p:spPr>
          <p:txBody>
            <a:bodyPr wrap="square" rtlCol="0">
              <a:spAutoFit/>
            </a:bodyPr>
            <a:lstStyle/>
            <a:p>
              <a:r>
                <a:rPr lang="en-US" sz="1500" b="1" dirty="0">
                  <a:solidFill>
                    <a:schemeClr val="tx2"/>
                  </a:solidFill>
                  <a:latin typeface="Arial" pitchFamily="34" charset="0"/>
                  <a:cs typeface="Arial" pitchFamily="34" charset="0"/>
                </a:rPr>
                <a:t>~5GHz</a:t>
              </a:r>
              <a:endParaRPr lang="nl-NL" sz="1500" b="1" dirty="0">
                <a:solidFill>
                  <a:schemeClr val="tx2"/>
                </a:solidFill>
                <a:latin typeface="Arial" pitchFamily="34" charset="0"/>
                <a:cs typeface="Arial" pitchFamily="34" charset="0"/>
              </a:endParaRPr>
            </a:p>
          </p:txBody>
        </p:sp>
        <p:pic>
          <p:nvPicPr>
            <p:cNvPr id="3074" name="Picture 2" descr="C:\Users\gzucchel\Desktop\no_hope_Wireless_access_point.pn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5525" y="2737296"/>
              <a:ext cx="15049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gzucchel\Desktop\BenBois_Clock.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62243" y="2737296"/>
              <a:ext cx="1506314" cy="15283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09227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7638"/>
            <a:ext cx="8229600" cy="586526"/>
          </a:xfrm>
        </p:spPr>
        <p:txBody>
          <a:bodyPr>
            <a:normAutofit fontScale="90000"/>
          </a:bodyPr>
          <a:lstStyle/>
          <a:p>
            <a:r>
              <a:rPr lang="en-US" dirty="0"/>
              <a:t>Section Wrap-up</a:t>
            </a:r>
          </a:p>
        </p:txBody>
      </p:sp>
      <p:sp>
        <p:nvSpPr>
          <p:cNvPr id="3" name="Content Placeholder 2"/>
          <p:cNvSpPr>
            <a:spLocks noGrp="1"/>
          </p:cNvSpPr>
          <p:nvPr>
            <p:ph idx="1"/>
          </p:nvPr>
        </p:nvSpPr>
        <p:spPr>
          <a:xfrm>
            <a:off x="457200" y="2220721"/>
            <a:ext cx="8229600" cy="3266615"/>
          </a:xfrm>
        </p:spPr>
        <p:txBody>
          <a:bodyPr>
            <a:normAutofit fontScale="92500" lnSpcReduction="10000"/>
          </a:bodyPr>
          <a:lstStyle/>
          <a:p>
            <a:r>
              <a:rPr lang="en-US" dirty="0"/>
              <a:t>We discussed how MathWorks tools can be used in a “top-down” design workflow for RF systems and how that workflow tightly corresponds to commonly used design flows, in that:</a:t>
            </a:r>
          </a:p>
          <a:p>
            <a:pPr marL="0" indent="0">
              <a:buNone/>
            </a:pPr>
            <a:endParaRPr lang="en-US" sz="1500" dirty="0"/>
          </a:p>
          <a:p>
            <a:pPr marL="987441" lvl="2" indent="-342900">
              <a:buFont typeface="+mj-lt"/>
              <a:buAutoNum type="arabicPeriod"/>
            </a:pPr>
            <a:r>
              <a:rPr lang="en-US" sz="1500" dirty="0"/>
              <a:t>You have access to a MATLAB application that allows you to compute RF budgets in a manner that is comparable to work that you do with Excel spreadsheets.</a:t>
            </a:r>
          </a:p>
          <a:p>
            <a:pPr marL="987441" lvl="2" indent="-342900">
              <a:buFont typeface="+mj-lt"/>
              <a:buAutoNum type="arabicPeriod"/>
            </a:pPr>
            <a:r>
              <a:rPr lang="en-US" sz="1500" dirty="0"/>
              <a:t>From this MATLAB application, you can generate Simulink-based RF systems for use in larger communication system simulations.</a:t>
            </a:r>
          </a:p>
          <a:p>
            <a:pPr marL="987441" lvl="2" indent="-342900">
              <a:buFont typeface="+mj-lt"/>
              <a:buAutoNum type="arabicPeriod"/>
            </a:pPr>
            <a:r>
              <a:rPr lang="en-US" sz="1500" dirty="0"/>
              <a:t>You also have the option to generate Simulink test benches that generate RF Budget results that compare favorably to the analytical results. </a:t>
            </a:r>
          </a:p>
          <a:p>
            <a:pPr marL="987441" lvl="2" indent="-342900">
              <a:buFont typeface="+mj-lt"/>
              <a:buAutoNum type="arabicPeriod"/>
            </a:pPr>
            <a:endParaRPr lang="en-US" sz="1500" dirty="0"/>
          </a:p>
        </p:txBody>
      </p:sp>
    </p:spTree>
    <p:extLst>
      <p:ext uri="{BB962C8B-B14F-4D97-AF65-F5344CB8AC3E}">
        <p14:creationId xmlns:p14="http://schemas.microsoft.com/office/powerpoint/2010/main" val="3724626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revisit our system model that we were looking at before.</a:t>
            </a:r>
          </a:p>
        </p:txBody>
      </p:sp>
      <p:pic>
        <p:nvPicPr>
          <p:cNvPr id="3" name="Picture 2"/>
          <p:cNvPicPr>
            <a:picLocks noChangeAspect="1"/>
          </p:cNvPicPr>
          <p:nvPr/>
        </p:nvPicPr>
        <p:blipFill>
          <a:blip r:embed="rId2"/>
          <a:stretch>
            <a:fillRect/>
          </a:stretch>
        </p:blipFill>
        <p:spPr>
          <a:xfrm>
            <a:off x="706334" y="2678221"/>
            <a:ext cx="7578935" cy="3272987"/>
          </a:xfrm>
          <a:prstGeom prst="rect">
            <a:avLst/>
          </a:prstGeom>
        </p:spPr>
      </p:pic>
    </p:spTree>
    <p:extLst>
      <p:ext uri="{BB962C8B-B14F-4D97-AF65-F5344CB8AC3E}">
        <p14:creationId xmlns:p14="http://schemas.microsoft.com/office/powerpoint/2010/main" val="2983880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2" y="1314450"/>
            <a:ext cx="8077200" cy="4229100"/>
          </a:xfrm>
        </p:spPr>
        <p:txBody>
          <a:bodyPr/>
          <a:lstStyle/>
          <a:p>
            <a:pPr marL="0" indent="0" algn="ctr">
              <a:buNone/>
            </a:pPr>
            <a:endParaRPr lang="en-US" dirty="0"/>
          </a:p>
          <a:p>
            <a:pPr marL="0" indent="0" algn="ctr">
              <a:buNone/>
            </a:pPr>
            <a:r>
              <a:rPr lang="en-US" u="sng" dirty="0"/>
              <a:t>Part Two:</a:t>
            </a:r>
          </a:p>
          <a:p>
            <a:pPr marL="0" indent="0" algn="ctr">
              <a:buNone/>
            </a:pPr>
            <a:endParaRPr lang="en-US" u="sng" dirty="0"/>
          </a:p>
          <a:p>
            <a:pPr marL="0" lvl="1" indent="0" algn="ctr">
              <a:buSzPct val="75000"/>
              <a:buNone/>
            </a:pPr>
            <a:r>
              <a:rPr lang="en-US" sz="2100" i="1" dirty="0"/>
              <a:t>Antenna and antenna array design for wireless engineers</a:t>
            </a:r>
          </a:p>
          <a:p>
            <a:pPr marL="0" indent="0" algn="ctr">
              <a:buNone/>
            </a:pPr>
            <a:endParaRPr lang="en-US" dirty="0"/>
          </a:p>
        </p:txBody>
      </p:sp>
    </p:spTree>
    <p:extLst>
      <p:ext uri="{BB962C8B-B14F-4D97-AF65-F5344CB8AC3E}">
        <p14:creationId xmlns:p14="http://schemas.microsoft.com/office/powerpoint/2010/main" val="1354304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5929" y="5194666"/>
            <a:ext cx="1448901" cy="135000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7164" y="4598112"/>
            <a:ext cx="1521722" cy="135000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5901" y="3497386"/>
            <a:ext cx="1458100" cy="1350000"/>
          </a:xfrm>
          <a:prstGeom prst="rect">
            <a:avLst/>
          </a:prstGeom>
        </p:spPr>
      </p:pic>
      <p:pic>
        <p:nvPicPr>
          <p:cNvPr id="11" name="Picture 10"/>
          <p:cNvPicPr>
            <a:picLocks noChangeAspect="1"/>
          </p:cNvPicPr>
          <p:nvPr/>
        </p:nvPicPr>
        <p:blipFill>
          <a:blip r:embed="rId7"/>
          <a:stretch>
            <a:fillRect/>
          </a:stretch>
        </p:blipFill>
        <p:spPr>
          <a:xfrm>
            <a:off x="7309886" y="2410499"/>
            <a:ext cx="1448901" cy="1350000"/>
          </a:xfrm>
          <a:prstGeom prst="rect">
            <a:avLst/>
          </a:prstGeom>
        </p:spPr>
      </p:pic>
      <p:sp>
        <p:nvSpPr>
          <p:cNvPr id="2" name="Title 1"/>
          <p:cNvSpPr>
            <a:spLocks noGrp="1"/>
          </p:cNvSpPr>
          <p:nvPr>
            <p:ph type="title"/>
          </p:nvPr>
        </p:nvSpPr>
        <p:spPr>
          <a:xfrm>
            <a:off x="457201" y="1475722"/>
            <a:ext cx="5829299" cy="742950"/>
          </a:xfrm>
        </p:spPr>
        <p:txBody>
          <a:bodyPr>
            <a:normAutofit fontScale="90000"/>
          </a:bodyPr>
          <a:lstStyle/>
          <a:p>
            <a:r>
              <a:rPr lang="en-US" dirty="0"/>
              <a:t>How can I model antennas using MathWorks tools?</a:t>
            </a:r>
            <a:br>
              <a:rPr lang="en-US" dirty="0"/>
            </a:br>
            <a:endParaRPr lang="en-US" sz="1500" i="1" dirty="0"/>
          </a:p>
        </p:txBody>
      </p:sp>
      <p:sp>
        <p:nvSpPr>
          <p:cNvPr id="3" name="Content Placeholder 2"/>
          <p:cNvSpPr>
            <a:spLocks noGrp="1"/>
          </p:cNvSpPr>
          <p:nvPr>
            <p:ph idx="1"/>
          </p:nvPr>
        </p:nvSpPr>
        <p:spPr>
          <a:xfrm>
            <a:off x="480723" y="2383516"/>
            <a:ext cx="6443949" cy="3486150"/>
          </a:xfrm>
        </p:spPr>
        <p:txBody>
          <a:bodyPr>
            <a:normAutofit fontScale="47500" lnSpcReduction="20000"/>
          </a:bodyPr>
          <a:lstStyle/>
          <a:p>
            <a:pPr marL="0" indent="0">
              <a:buNone/>
            </a:pPr>
            <a:r>
              <a:rPr lang="en-US" sz="3800" i="1" u="sng" dirty="0"/>
              <a:t>Antenna Toolbox</a:t>
            </a:r>
          </a:p>
          <a:p>
            <a:r>
              <a:rPr lang="en-US" sz="3300" dirty="0"/>
              <a:t>Easy design</a:t>
            </a:r>
          </a:p>
          <a:p>
            <a:pPr lvl="1"/>
            <a:r>
              <a:rPr lang="en-US" sz="3300" dirty="0"/>
              <a:t>Library of parameterized antenna elements</a:t>
            </a:r>
          </a:p>
          <a:p>
            <a:pPr lvl="1"/>
            <a:r>
              <a:rPr lang="en-US" sz="3300" dirty="0"/>
              <a:t>Functionality for the design of antenna arrays </a:t>
            </a:r>
          </a:p>
          <a:p>
            <a:pPr lvl="1"/>
            <a:r>
              <a:rPr lang="en-US" sz="3300" dirty="0"/>
              <a:t>No need for full CAD design</a:t>
            </a:r>
          </a:p>
          <a:p>
            <a:r>
              <a:rPr lang="en-US" sz="3300" dirty="0"/>
              <a:t>Rapid simulation setup</a:t>
            </a:r>
          </a:p>
          <a:p>
            <a:pPr lvl="1"/>
            <a:r>
              <a:rPr lang="en-US" sz="3300" dirty="0"/>
              <a:t>Method of Moments field solver for port, field, and surface analysis </a:t>
            </a:r>
          </a:p>
          <a:p>
            <a:pPr lvl="1"/>
            <a:r>
              <a:rPr lang="en-US" sz="3300" dirty="0"/>
              <a:t>No need to be an EM expert</a:t>
            </a:r>
          </a:p>
          <a:p>
            <a:r>
              <a:rPr lang="en-US" sz="3300" dirty="0"/>
              <a:t>Seamless integration</a:t>
            </a:r>
          </a:p>
          <a:p>
            <a:pPr lvl="1"/>
            <a:r>
              <a:rPr lang="en-US" sz="3300" dirty="0"/>
              <a:t>Model the antenna together with signal processing algorithms</a:t>
            </a:r>
          </a:p>
          <a:p>
            <a:pPr lvl="1"/>
            <a:r>
              <a:rPr lang="en-US" sz="3300" dirty="0"/>
              <a:t>Rapid iteration of different antenna scenarios for radar and communication systems design</a:t>
            </a: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35929" y="1813946"/>
            <a:ext cx="1448966" cy="1350000"/>
          </a:xfrm>
          <a:prstGeom prst="rect">
            <a:avLst/>
          </a:prstGeom>
        </p:spPr>
      </p:pic>
    </p:spTree>
    <p:custDataLst>
      <p:tags r:id="rId1"/>
    </p:custDataLst>
    <p:extLst>
      <p:ext uri="{BB962C8B-B14F-4D97-AF65-F5344CB8AC3E}">
        <p14:creationId xmlns:p14="http://schemas.microsoft.com/office/powerpoint/2010/main" val="99484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Antenna Toolbox Demo</a:t>
            </a:r>
            <a:br>
              <a:rPr lang="en-US" dirty="0"/>
            </a:br>
            <a:r>
              <a:rPr lang="en-US" sz="2200" i="1" dirty="0"/>
              <a:t>Design and analysis of one antenna element, in just 5 lines of MATLAB code</a:t>
            </a:r>
          </a:p>
        </p:txBody>
      </p:sp>
      <p:sp>
        <p:nvSpPr>
          <p:cNvPr id="3" name="Content Placeholder 2"/>
          <p:cNvSpPr>
            <a:spLocks noGrp="1"/>
          </p:cNvSpPr>
          <p:nvPr>
            <p:ph idx="1"/>
          </p:nvPr>
        </p:nvSpPr>
        <p:spPr>
          <a:xfrm>
            <a:off x="457200" y="2560639"/>
            <a:ext cx="8229600" cy="3560674"/>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&gt;&gt; p = </a:t>
            </a:r>
            <a:r>
              <a:rPr lang="en-US" sz="2000" dirty="0" err="1">
                <a:latin typeface="Courier New" panose="02070309020205020404" pitchFamily="49" charset="0"/>
                <a:cs typeface="Courier New" panose="02070309020205020404" pitchFamily="49" charset="0"/>
              </a:rPr>
              <a:t>patchMicrostrip</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&gt;&gt; </a:t>
            </a:r>
            <a:r>
              <a:rPr lang="en-US" sz="2000" dirty="0" err="1">
                <a:latin typeface="Courier New" panose="02070309020205020404" pitchFamily="49" charset="0"/>
                <a:cs typeface="Courier New" panose="02070309020205020404" pitchFamily="49" charset="0"/>
              </a:rPr>
              <a:t>p.Height</a:t>
            </a:r>
            <a:r>
              <a:rPr lang="en-US" sz="2000" dirty="0">
                <a:latin typeface="Courier New" panose="02070309020205020404" pitchFamily="49" charset="0"/>
                <a:cs typeface="Courier New" panose="02070309020205020404" pitchFamily="49" charset="0"/>
              </a:rPr>
              <a:t> = 0.01;</a:t>
            </a:r>
          </a:p>
          <a:p>
            <a:pPr marL="0" indent="0">
              <a:buNone/>
            </a:pPr>
            <a:r>
              <a:rPr lang="en-US" sz="2000" dirty="0">
                <a:latin typeface="Courier New" panose="02070309020205020404" pitchFamily="49" charset="0"/>
                <a:cs typeface="Courier New" panose="02070309020205020404" pitchFamily="49" charset="0"/>
              </a:rPr>
              <a:t>&gt;&gt; impedance(p, (500e6:10e6:2e9));</a:t>
            </a:r>
          </a:p>
          <a:p>
            <a:pPr marL="0" indent="0">
              <a:buNone/>
            </a:pPr>
            <a:r>
              <a:rPr lang="en-US" sz="2000" dirty="0">
                <a:latin typeface="Courier New" panose="02070309020205020404" pitchFamily="49" charset="0"/>
                <a:cs typeface="Courier New" panose="02070309020205020404" pitchFamily="49" charset="0"/>
              </a:rPr>
              <a:t>&gt;&gt; current(p, 1.66e9);</a:t>
            </a:r>
          </a:p>
          <a:p>
            <a:pPr marL="0" indent="0">
              <a:buNone/>
            </a:pPr>
            <a:r>
              <a:rPr lang="en-US" sz="2000" dirty="0">
                <a:latin typeface="Courier New" panose="02070309020205020404" pitchFamily="49" charset="0"/>
                <a:cs typeface="Courier New" panose="02070309020205020404" pitchFamily="49" charset="0"/>
              </a:rPr>
              <a:t>&gt;&gt; pattern(p, 1.66e9);</a:t>
            </a:r>
          </a:p>
        </p:txBody>
      </p:sp>
      <p:pic>
        <p:nvPicPr>
          <p:cNvPr id="4" name="Picture 3"/>
          <p:cNvPicPr>
            <a:picLocks noChangeAspect="1"/>
          </p:cNvPicPr>
          <p:nvPr/>
        </p:nvPicPr>
        <p:blipFill>
          <a:blip r:embed="rId4"/>
          <a:stretch>
            <a:fillRect/>
          </a:stretch>
        </p:blipFill>
        <p:spPr>
          <a:xfrm>
            <a:off x="3076754" y="4501312"/>
            <a:ext cx="1822499" cy="1620000"/>
          </a:xfrm>
          <a:prstGeom prst="rect">
            <a:avLst/>
          </a:prstGeom>
        </p:spPr>
      </p:pic>
      <p:pic>
        <p:nvPicPr>
          <p:cNvPr id="6" name="Picture 5"/>
          <p:cNvPicPr>
            <a:picLocks noChangeAspect="1"/>
          </p:cNvPicPr>
          <p:nvPr/>
        </p:nvPicPr>
        <p:blipFill>
          <a:blip r:embed="rId5"/>
          <a:stretch>
            <a:fillRect/>
          </a:stretch>
        </p:blipFill>
        <p:spPr>
          <a:xfrm>
            <a:off x="457200" y="4501312"/>
            <a:ext cx="2416533" cy="1620000"/>
          </a:xfrm>
          <a:prstGeom prst="rect">
            <a:avLst/>
          </a:prstGeom>
        </p:spPr>
      </p:pic>
      <p:pic>
        <p:nvPicPr>
          <p:cNvPr id="7" name="Picture 6"/>
          <p:cNvPicPr>
            <a:picLocks noChangeAspect="1"/>
          </p:cNvPicPr>
          <p:nvPr/>
        </p:nvPicPr>
        <p:blipFill>
          <a:blip r:embed="rId6"/>
          <a:stretch>
            <a:fillRect/>
          </a:stretch>
        </p:blipFill>
        <p:spPr>
          <a:xfrm>
            <a:off x="5102274" y="4501312"/>
            <a:ext cx="1737653" cy="1620000"/>
          </a:xfrm>
          <a:prstGeom prst="rect">
            <a:avLst/>
          </a:prstGeom>
        </p:spPr>
      </p:pic>
      <p:pic>
        <p:nvPicPr>
          <p:cNvPr id="8" name="Picture 7"/>
          <p:cNvPicPr>
            <a:picLocks noChangeAspect="1"/>
          </p:cNvPicPr>
          <p:nvPr/>
        </p:nvPicPr>
        <p:blipFill>
          <a:blip r:embed="rId7"/>
          <a:stretch>
            <a:fillRect/>
          </a:stretch>
        </p:blipFill>
        <p:spPr>
          <a:xfrm>
            <a:off x="7042946" y="4501312"/>
            <a:ext cx="1737654" cy="1620000"/>
          </a:xfrm>
          <a:prstGeom prst="rect">
            <a:avLst/>
          </a:prstGeom>
        </p:spPr>
      </p:pic>
    </p:spTree>
    <p:custDataLst>
      <p:tags r:id="rId1"/>
    </p:custDataLst>
    <p:extLst>
      <p:ext uri="{BB962C8B-B14F-4D97-AF65-F5344CB8AC3E}">
        <p14:creationId xmlns:p14="http://schemas.microsoft.com/office/powerpoint/2010/main" val="3745743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7993" y="2870150"/>
            <a:ext cx="1518750" cy="1350000"/>
          </a:xfrm>
          <a:prstGeom prst="rect">
            <a:avLst/>
          </a:prstGeom>
        </p:spPr>
      </p:pic>
      <p:sp>
        <p:nvSpPr>
          <p:cNvPr id="3" name="Content Placeholder 2"/>
          <p:cNvSpPr>
            <a:spLocks noGrp="1"/>
          </p:cNvSpPr>
          <p:nvPr>
            <p:ph idx="1"/>
          </p:nvPr>
        </p:nvSpPr>
        <p:spPr>
          <a:xfrm>
            <a:off x="249318" y="2308260"/>
            <a:ext cx="6270767" cy="1911890"/>
          </a:xfrm>
        </p:spPr>
        <p:txBody>
          <a:bodyPr>
            <a:noAutofit/>
          </a:bodyPr>
          <a:lstStyle/>
          <a:p>
            <a:pPr lvl="0"/>
            <a:r>
              <a:rPr lang="en-US" sz="1400" dirty="0"/>
              <a:t>Dipole antennas </a:t>
            </a:r>
          </a:p>
          <a:p>
            <a:pPr lvl="1"/>
            <a:r>
              <a:rPr lang="en-US" sz="1400" dirty="0"/>
              <a:t>Dipole, </a:t>
            </a:r>
            <a:r>
              <a:rPr lang="en-US" sz="1400" dirty="0" err="1"/>
              <a:t>Vee</a:t>
            </a:r>
            <a:r>
              <a:rPr lang="en-US" sz="1400" dirty="0"/>
              <a:t>, Folded, Meander, Triangular bowtie, Rounded bowtie</a:t>
            </a:r>
          </a:p>
          <a:p>
            <a:r>
              <a:rPr lang="en-US" sz="1400" dirty="0"/>
              <a:t>Monopole antennas </a:t>
            </a:r>
          </a:p>
          <a:p>
            <a:pPr lvl="1"/>
            <a:r>
              <a:rPr lang="en-US" sz="1400" dirty="0"/>
              <a:t>Monopole, Top hat, Inverted-F, inverted-L, Helix</a:t>
            </a:r>
            <a:endParaRPr lang="en-GB" sz="1400" dirty="0"/>
          </a:p>
          <a:p>
            <a:pPr lvl="0"/>
            <a:r>
              <a:rPr lang="en-US" sz="1400" dirty="0"/>
              <a:t>Patch antennas</a:t>
            </a:r>
          </a:p>
          <a:p>
            <a:pPr lvl="1"/>
            <a:r>
              <a:rPr lang="en-US" sz="1400" dirty="0" err="1"/>
              <a:t>Microstrip</a:t>
            </a:r>
            <a:r>
              <a:rPr lang="en-US" sz="1400" dirty="0"/>
              <a:t> patch, PIFA</a:t>
            </a:r>
            <a:endParaRPr lang="en-GB" sz="1400" dirty="0"/>
          </a:p>
          <a:p>
            <a:pPr lvl="0"/>
            <a:r>
              <a:rPr lang="en-US" sz="1400" dirty="0"/>
              <a:t>Spirals</a:t>
            </a:r>
          </a:p>
          <a:p>
            <a:pPr lvl="1"/>
            <a:r>
              <a:rPr lang="en-US" sz="1400" dirty="0"/>
              <a:t>Equiangular, Archimedean</a:t>
            </a:r>
            <a:endParaRPr lang="en-GB" sz="1400" dirty="0"/>
          </a:p>
          <a:p>
            <a:pPr lvl="0"/>
            <a:r>
              <a:rPr lang="en-US" sz="1400" dirty="0"/>
              <a:t>Loops</a:t>
            </a:r>
          </a:p>
          <a:p>
            <a:pPr lvl="1"/>
            <a:r>
              <a:rPr lang="en-US" sz="1400" dirty="0"/>
              <a:t>Circular, rectangular</a:t>
            </a:r>
            <a:endParaRPr lang="en-GB" sz="1400" dirty="0"/>
          </a:p>
          <a:p>
            <a:pPr lvl="0"/>
            <a:r>
              <a:rPr lang="en-US" sz="1400" dirty="0"/>
              <a:t>Backing structures</a:t>
            </a:r>
          </a:p>
          <a:p>
            <a:pPr lvl="1"/>
            <a:r>
              <a:rPr lang="en-US" sz="1400" dirty="0"/>
              <a:t>Reflector and cavity</a:t>
            </a:r>
            <a:endParaRPr lang="en-GB" sz="1400" dirty="0"/>
          </a:p>
          <a:p>
            <a:pPr lvl="0"/>
            <a:r>
              <a:rPr lang="en-US" sz="1400" dirty="0"/>
              <a:t>Other common antennas</a:t>
            </a:r>
          </a:p>
          <a:p>
            <a:pPr lvl="1"/>
            <a:r>
              <a:rPr lang="en-US" sz="1400" dirty="0"/>
              <a:t>Yagi </a:t>
            </a:r>
            <a:r>
              <a:rPr lang="en-US" sz="1400" dirty="0" err="1"/>
              <a:t>Uda</a:t>
            </a:r>
            <a:r>
              <a:rPr lang="en-US" sz="1400" dirty="0"/>
              <a:t>, Slot, Vivaldi, </a:t>
            </a:r>
            <a:r>
              <a:rPr lang="en-US" sz="1400" dirty="0" err="1"/>
              <a:t>Biquad</a:t>
            </a:r>
            <a:r>
              <a:rPr lang="en-US" sz="1400" dirty="0"/>
              <a:t>, Horn</a:t>
            </a:r>
            <a:endParaRPr lang="en-GB" sz="14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0748" y="4475792"/>
            <a:ext cx="1518750" cy="1350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7074" y="4311649"/>
            <a:ext cx="1518749" cy="13500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3031" y="3612650"/>
            <a:ext cx="1518750" cy="1350000"/>
          </a:xfrm>
          <a:prstGeom prst="rect">
            <a:avLst/>
          </a:prstGeom>
        </p:spPr>
      </p:pic>
      <p:sp>
        <p:nvSpPr>
          <p:cNvPr id="2" name="Title 1"/>
          <p:cNvSpPr>
            <a:spLocks noGrp="1"/>
          </p:cNvSpPr>
          <p:nvPr>
            <p:ph type="title"/>
          </p:nvPr>
        </p:nvSpPr>
        <p:spPr>
          <a:xfrm>
            <a:off x="393571" y="1673677"/>
            <a:ext cx="7143749" cy="742950"/>
          </a:xfrm>
        </p:spPr>
        <p:txBody>
          <a:bodyPr>
            <a:normAutofit fontScale="90000"/>
          </a:bodyPr>
          <a:lstStyle/>
          <a:p>
            <a:r>
              <a:rPr lang="en-GB" dirty="0"/>
              <a:t>What radiating structures are part of Antenna Toolbox?</a:t>
            </a:r>
            <a:br>
              <a:rPr lang="en-GB" dirty="0"/>
            </a:br>
            <a:endParaRPr lang="en-GB" b="0" i="1" dirty="0"/>
          </a:p>
        </p:txBody>
      </p:sp>
      <p:pic>
        <p:nvPicPr>
          <p:cNvPr id="10" name="Picture 9"/>
          <p:cNvPicPr>
            <a:picLocks noChangeAspect="1"/>
          </p:cNvPicPr>
          <p:nvPr/>
        </p:nvPicPr>
        <p:blipFill>
          <a:blip r:embed="rId7"/>
          <a:stretch>
            <a:fillRect/>
          </a:stretch>
        </p:blipFill>
        <p:spPr>
          <a:xfrm>
            <a:off x="6797508" y="4340792"/>
            <a:ext cx="1932631" cy="162000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16322" y="3357212"/>
            <a:ext cx="1518750" cy="135000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95450" y="2431502"/>
            <a:ext cx="1518750" cy="1350000"/>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37320" y="1520150"/>
            <a:ext cx="1518750" cy="1350000"/>
          </a:xfrm>
          <a:prstGeom prst="rect">
            <a:avLst/>
          </a:prstGeom>
        </p:spPr>
      </p:pic>
    </p:spTree>
    <p:extLst>
      <p:ext uri="{BB962C8B-B14F-4D97-AF65-F5344CB8AC3E}">
        <p14:creationId xmlns:p14="http://schemas.microsoft.com/office/powerpoint/2010/main" val="1546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material are we going to cover today?</a:t>
            </a:r>
          </a:p>
        </p:txBody>
      </p:sp>
      <p:sp>
        <p:nvSpPr>
          <p:cNvPr id="4" name="Content Placeholder 3"/>
          <p:cNvSpPr>
            <a:spLocks noGrp="1"/>
          </p:cNvSpPr>
          <p:nvPr>
            <p:ph idx="1"/>
          </p:nvPr>
        </p:nvSpPr>
        <p:spPr/>
        <p:txBody>
          <a:bodyPr>
            <a:normAutofit fontScale="85000" lnSpcReduction="10000"/>
          </a:bodyPr>
          <a:lstStyle/>
          <a:p>
            <a:r>
              <a:rPr lang="en-US" dirty="0"/>
              <a:t>Three topics that we are going to cover today, each session is one hour long covering the following topics:</a:t>
            </a:r>
          </a:p>
          <a:p>
            <a:endParaRPr lang="en-US" dirty="0"/>
          </a:p>
          <a:p>
            <a:pPr marL="643685" lvl="1" indent="-342900">
              <a:buFont typeface="+mj-lt"/>
              <a:buAutoNum type="arabicPeriod"/>
            </a:pPr>
            <a:r>
              <a:rPr lang="en-GB" dirty="0"/>
              <a:t>Top down design of RF transceivers: From spreadsheet computations to fast RF simulation</a:t>
            </a:r>
          </a:p>
          <a:p>
            <a:pPr marL="643685" lvl="1" indent="-342900">
              <a:buFont typeface="+mj-lt"/>
              <a:buAutoNum type="arabicPeriod"/>
            </a:pPr>
            <a:r>
              <a:rPr lang="en-US" dirty="0"/>
              <a:t>Antenna and antenna array design for wireless engineers</a:t>
            </a:r>
          </a:p>
          <a:p>
            <a:pPr marL="643685" lvl="1" indent="-342900">
              <a:buFont typeface="+mj-lt"/>
              <a:buAutoNum type="arabicPeriod"/>
            </a:pPr>
            <a:r>
              <a:rPr lang="en-US" dirty="0"/>
              <a:t>End-to-End Modelling of Wireless Systems</a:t>
            </a:r>
          </a:p>
          <a:p>
            <a:pPr>
              <a:buFont typeface="+mj-lt"/>
              <a:buAutoNum type="arabicPeriod"/>
            </a:pPr>
            <a:endParaRPr lang="en-US" dirty="0"/>
          </a:p>
        </p:txBody>
      </p:sp>
    </p:spTree>
    <p:extLst>
      <p:ext uri="{BB962C8B-B14F-4D97-AF65-F5344CB8AC3E}">
        <p14:creationId xmlns:p14="http://schemas.microsoft.com/office/powerpoint/2010/main" val="3210741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if my Antenna is not included in the Library?</a:t>
            </a:r>
          </a:p>
        </p:txBody>
      </p:sp>
      <p:sp>
        <p:nvSpPr>
          <p:cNvPr id="3" name="Content Placeholder 2"/>
          <p:cNvSpPr>
            <a:spLocks noGrp="1"/>
          </p:cNvSpPr>
          <p:nvPr>
            <p:ph idx="1"/>
          </p:nvPr>
        </p:nvSpPr>
        <p:spPr>
          <a:xfrm>
            <a:off x="457200" y="2771383"/>
            <a:ext cx="5229225" cy="3486150"/>
          </a:xfrm>
        </p:spPr>
        <p:txBody>
          <a:bodyPr>
            <a:normAutofit fontScale="55000" lnSpcReduction="20000"/>
          </a:bodyPr>
          <a:lstStyle/>
          <a:p>
            <a:r>
              <a:rPr lang="en-GB" sz="3300" dirty="0"/>
              <a:t>Define your custom planar structure</a:t>
            </a:r>
          </a:p>
          <a:p>
            <a:pPr lvl="1"/>
            <a:r>
              <a:rPr lang="en-GB" sz="2900" dirty="0"/>
              <a:t>Define the antenna geometry using PDE Toolbox</a:t>
            </a:r>
          </a:p>
          <a:p>
            <a:pPr lvl="1"/>
            <a:r>
              <a:rPr lang="en-GB" sz="2900" dirty="0"/>
              <a:t>Define the mesh using MATLAB </a:t>
            </a:r>
            <a:r>
              <a:rPr lang="en-GB" sz="2900" dirty="0" err="1">
                <a:latin typeface="Courier New" panose="02070309020205020404" pitchFamily="49" charset="0"/>
                <a:cs typeface="Courier New" panose="02070309020205020404" pitchFamily="49" charset="0"/>
              </a:rPr>
              <a:t>delaunayTriangulation</a:t>
            </a:r>
            <a:endParaRPr lang="en-GB" sz="2900" dirty="0">
              <a:latin typeface="Courier New" panose="02070309020205020404" pitchFamily="49" charset="0"/>
              <a:cs typeface="Courier New" panose="02070309020205020404" pitchFamily="49" charset="0"/>
            </a:endParaRPr>
          </a:p>
          <a:p>
            <a:pPr lvl="1"/>
            <a:r>
              <a:rPr lang="en-GB" dirty="0"/>
              <a:t>Use third party tools to generate a mesh structure</a:t>
            </a:r>
          </a:p>
          <a:p>
            <a:r>
              <a:rPr lang="en-GB" sz="3300" dirty="0"/>
              <a:t>Import 2D mesh with Antenna Toolbox</a:t>
            </a:r>
          </a:p>
          <a:p>
            <a:pPr lvl="1"/>
            <a:r>
              <a:rPr lang="en-GB" sz="2900" dirty="0"/>
              <a:t>Define the feeding point</a:t>
            </a:r>
          </a:p>
          <a:p>
            <a:pPr lvl="1"/>
            <a:r>
              <a:rPr lang="en-GB" sz="2900" dirty="0"/>
              <a:t>Analyse the antenna</a:t>
            </a:r>
          </a:p>
          <a:p>
            <a:r>
              <a:rPr lang="en-GB" sz="3300" dirty="0"/>
              <a:t>Integrate your custom antenna</a:t>
            </a:r>
          </a:p>
          <a:p>
            <a:pPr lvl="1"/>
            <a:r>
              <a:rPr lang="en-GB" sz="2900" dirty="0"/>
              <a:t>Define a backing structure</a:t>
            </a:r>
          </a:p>
          <a:p>
            <a:pPr lvl="1"/>
            <a:r>
              <a:rPr lang="en-GB" sz="2900" dirty="0"/>
              <a:t>Define a dielectric structure</a:t>
            </a:r>
          </a:p>
          <a:p>
            <a:pPr lvl="1"/>
            <a:r>
              <a:rPr lang="en-GB" sz="2900" dirty="0"/>
              <a:t>Build an array with custom elements</a:t>
            </a:r>
          </a:p>
        </p:txBody>
      </p:sp>
      <p:pic>
        <p:nvPicPr>
          <p:cNvPr id="4" name="Picture 3"/>
          <p:cNvPicPr>
            <a:picLocks noChangeAspect="1"/>
          </p:cNvPicPr>
          <p:nvPr/>
        </p:nvPicPr>
        <p:blipFill>
          <a:blip r:embed="rId3"/>
          <a:stretch>
            <a:fillRect/>
          </a:stretch>
        </p:blipFill>
        <p:spPr>
          <a:xfrm>
            <a:off x="6104400" y="2657931"/>
            <a:ext cx="2430000" cy="2160000"/>
          </a:xfrm>
          <a:prstGeom prst="rect">
            <a:avLst/>
          </a:prstGeom>
        </p:spPr>
      </p:pic>
    </p:spTree>
    <p:extLst>
      <p:ext uri="{BB962C8B-B14F-4D97-AF65-F5344CB8AC3E}">
        <p14:creationId xmlns:p14="http://schemas.microsoft.com/office/powerpoint/2010/main" val="2442832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if my Antenna is Mounted on a Dielectric Substrate?</a:t>
            </a:r>
          </a:p>
        </p:txBody>
      </p:sp>
      <p:sp>
        <p:nvSpPr>
          <p:cNvPr id="3" name="Content Placeholder 2"/>
          <p:cNvSpPr>
            <a:spLocks noGrp="1"/>
          </p:cNvSpPr>
          <p:nvPr>
            <p:ph idx="1"/>
          </p:nvPr>
        </p:nvSpPr>
        <p:spPr>
          <a:xfrm>
            <a:off x="457201" y="2560638"/>
            <a:ext cx="5010606" cy="2982911"/>
          </a:xfrm>
        </p:spPr>
        <p:txBody>
          <a:bodyPr/>
          <a:lstStyle/>
          <a:p>
            <a:r>
              <a:rPr lang="en-GB" sz="1500" dirty="0"/>
              <a:t>Antenna are often mounted on substrates</a:t>
            </a:r>
          </a:p>
          <a:p>
            <a:r>
              <a:rPr lang="en-GB" sz="1500" dirty="0"/>
              <a:t>Dielectric properties: </a:t>
            </a:r>
          </a:p>
          <a:p>
            <a:endParaRPr lang="en-GB" sz="1500" dirty="0"/>
          </a:p>
          <a:p>
            <a:endParaRPr lang="en-GB" sz="1500" dirty="0"/>
          </a:p>
          <a:p>
            <a:endParaRPr lang="en-GB" sz="1500" dirty="0"/>
          </a:p>
          <a:p>
            <a:r>
              <a:rPr lang="en-GB" sz="1500" dirty="0"/>
              <a:t>Dielectric properties affect resonant frequency, bandwidth, efficiency, pattern …</a:t>
            </a:r>
          </a:p>
          <a:p>
            <a:r>
              <a:rPr lang="en-GB" sz="1500" dirty="0"/>
              <a:t>Use the dielectric catalogue listing existing materials</a:t>
            </a:r>
          </a:p>
          <a:p>
            <a:r>
              <a:rPr lang="en-GB" sz="1500" dirty="0"/>
              <a:t>Define your own dielectric material</a:t>
            </a:r>
          </a:p>
          <a:p>
            <a:endParaRPr lang="en-GB" sz="1500" dirty="0"/>
          </a:p>
          <a:p>
            <a:endParaRPr lang="en-GB" sz="1500" dirty="0"/>
          </a:p>
          <a:p>
            <a:endParaRPr lang="en-GB" sz="1500" dirty="0"/>
          </a:p>
        </p:txBody>
      </p:sp>
      <p:graphicFrame>
        <p:nvGraphicFramePr>
          <p:cNvPr id="4" name="Table 3"/>
          <p:cNvGraphicFramePr>
            <a:graphicFrameLocks noGrp="1"/>
          </p:cNvGraphicFramePr>
          <p:nvPr>
            <p:extLst>
              <p:ext uri="{D42A27DB-BD31-4B8C-83A1-F6EECF244321}">
                <p14:modId xmlns:p14="http://schemas.microsoft.com/office/powerpoint/2010/main" val="2867141627"/>
              </p:ext>
            </p:extLst>
          </p:nvPr>
        </p:nvGraphicFramePr>
        <p:xfrm>
          <a:off x="832376" y="3144720"/>
          <a:ext cx="4161797" cy="754380"/>
        </p:xfrm>
        <a:graphic>
          <a:graphicData uri="http://schemas.openxmlformats.org/drawingml/2006/table">
            <a:tbl>
              <a:tblPr firstRow="1" bandRow="1">
                <a:tableStyleId>{5C22544A-7EE6-4342-B048-85BDC9FD1C3A}</a:tableStyleId>
              </a:tblPr>
              <a:tblGrid>
                <a:gridCol w="902082">
                  <a:extLst>
                    <a:ext uri="{9D8B030D-6E8A-4147-A177-3AD203B41FA5}">
                      <a16:colId xmlns:a16="http://schemas.microsoft.com/office/drawing/2014/main" val="20000"/>
                    </a:ext>
                  </a:extLst>
                </a:gridCol>
                <a:gridCol w="1629699">
                  <a:extLst>
                    <a:ext uri="{9D8B030D-6E8A-4147-A177-3AD203B41FA5}">
                      <a16:colId xmlns:a16="http://schemas.microsoft.com/office/drawing/2014/main" val="20001"/>
                    </a:ext>
                  </a:extLst>
                </a:gridCol>
                <a:gridCol w="1630016">
                  <a:extLst>
                    <a:ext uri="{9D8B030D-6E8A-4147-A177-3AD203B41FA5}">
                      <a16:colId xmlns:a16="http://schemas.microsoft.com/office/drawing/2014/main" val="20002"/>
                    </a:ext>
                  </a:extLst>
                </a:gridCol>
              </a:tblGrid>
              <a:tr h="251460">
                <a:tc>
                  <a:txBody>
                    <a:bodyPr/>
                    <a:lstStyle/>
                    <a:p>
                      <a:r>
                        <a:rPr lang="en-GB" sz="1200" dirty="0"/>
                        <a:t>Dielectric</a:t>
                      </a:r>
                    </a:p>
                  </a:txBody>
                  <a:tcPr marL="68580" marR="68580" marT="34290" marB="34290"/>
                </a:tc>
                <a:tc>
                  <a:txBody>
                    <a:bodyPr/>
                    <a:lstStyle/>
                    <a:p>
                      <a:r>
                        <a:rPr lang="en-GB" sz="1200" dirty="0"/>
                        <a:t>Relative permittivity</a:t>
                      </a:r>
                    </a:p>
                  </a:txBody>
                  <a:tcPr marL="68580" marR="68580" marT="34290" marB="34290"/>
                </a:tc>
                <a:tc>
                  <a:txBody>
                    <a:bodyPr/>
                    <a:lstStyle/>
                    <a:p>
                      <a:r>
                        <a:rPr lang="en-GB" sz="1200" dirty="0"/>
                        <a:t>Loss Tangent</a:t>
                      </a:r>
                    </a:p>
                  </a:txBody>
                  <a:tcPr marL="68580" marR="68580" marT="34290" marB="34290"/>
                </a:tc>
                <a:extLst>
                  <a:ext uri="{0D108BD9-81ED-4DB2-BD59-A6C34878D82A}">
                    <a16:rowId xmlns:a16="http://schemas.microsoft.com/office/drawing/2014/main" val="10000"/>
                  </a:ext>
                </a:extLst>
              </a:tr>
              <a:tr h="251460">
                <a:tc>
                  <a:txBody>
                    <a:bodyPr/>
                    <a:lstStyle/>
                    <a:p>
                      <a:r>
                        <a:rPr lang="en-GB" sz="1200" dirty="0"/>
                        <a:t>Air</a:t>
                      </a:r>
                    </a:p>
                  </a:txBody>
                  <a:tcPr marL="68580" marR="68580" marT="34290" marB="34290"/>
                </a:tc>
                <a:tc>
                  <a:txBody>
                    <a:bodyPr/>
                    <a:lstStyle/>
                    <a:p>
                      <a:r>
                        <a:rPr lang="en-GB" sz="1200" dirty="0"/>
                        <a:t>1</a:t>
                      </a:r>
                    </a:p>
                  </a:txBody>
                  <a:tcPr marL="68580" marR="68580" marT="34290" marB="34290"/>
                </a:tc>
                <a:tc>
                  <a:txBody>
                    <a:bodyPr/>
                    <a:lstStyle/>
                    <a:p>
                      <a:r>
                        <a:rPr lang="en-GB" sz="1200" dirty="0"/>
                        <a:t>0</a:t>
                      </a:r>
                    </a:p>
                  </a:txBody>
                  <a:tcPr marL="68580" marR="68580" marT="34290" marB="34290"/>
                </a:tc>
                <a:extLst>
                  <a:ext uri="{0D108BD9-81ED-4DB2-BD59-A6C34878D82A}">
                    <a16:rowId xmlns:a16="http://schemas.microsoft.com/office/drawing/2014/main" val="10001"/>
                  </a:ext>
                </a:extLst>
              </a:tr>
              <a:tr h="251460">
                <a:tc>
                  <a:txBody>
                    <a:bodyPr/>
                    <a:lstStyle/>
                    <a:p>
                      <a:r>
                        <a:rPr lang="en-GB" sz="1200" dirty="0"/>
                        <a:t>Other</a:t>
                      </a:r>
                    </a:p>
                  </a:txBody>
                  <a:tcPr marL="68580" marR="68580" marT="34290" marB="34290"/>
                </a:tc>
                <a:tc>
                  <a:txBody>
                    <a:bodyPr/>
                    <a:lstStyle/>
                    <a:p>
                      <a:r>
                        <a:rPr lang="en-GB" sz="1200" dirty="0"/>
                        <a:t>&gt;1 (typically &lt;10)</a:t>
                      </a:r>
                    </a:p>
                  </a:txBody>
                  <a:tcPr marL="68580" marR="68580" marT="34290" marB="34290"/>
                </a:tc>
                <a:tc>
                  <a:txBody>
                    <a:bodyPr/>
                    <a:lstStyle/>
                    <a:p>
                      <a:r>
                        <a:rPr lang="en-GB" sz="1200" dirty="0"/>
                        <a:t>&gt;0 (typically ~1e-3)</a:t>
                      </a:r>
                    </a:p>
                  </a:txBody>
                  <a:tcPr marL="68580" marR="68580" marT="34290" marB="34290"/>
                </a:tc>
                <a:extLst>
                  <a:ext uri="{0D108BD9-81ED-4DB2-BD59-A6C34878D82A}">
                    <a16:rowId xmlns:a16="http://schemas.microsoft.com/office/drawing/2014/main" val="10002"/>
                  </a:ext>
                </a:extLst>
              </a:tr>
            </a:tbl>
          </a:graphicData>
        </a:graphic>
      </p:graphicFrame>
      <p:pic>
        <p:nvPicPr>
          <p:cNvPr id="5" name="Picture 4"/>
          <p:cNvPicPr>
            <a:picLocks noChangeAspect="1"/>
          </p:cNvPicPr>
          <p:nvPr/>
        </p:nvPicPr>
        <p:blipFill>
          <a:blip r:embed="rId3"/>
          <a:stretch>
            <a:fillRect/>
          </a:stretch>
        </p:blipFill>
        <p:spPr>
          <a:xfrm>
            <a:off x="7026947" y="1911884"/>
            <a:ext cx="1806567" cy="1620000"/>
          </a:xfrm>
          <a:prstGeom prst="rect">
            <a:avLst/>
          </a:prstGeom>
        </p:spPr>
      </p:pic>
      <p:pic>
        <p:nvPicPr>
          <p:cNvPr id="6" name="Picture 5"/>
          <p:cNvPicPr>
            <a:picLocks noChangeAspect="1"/>
          </p:cNvPicPr>
          <p:nvPr/>
        </p:nvPicPr>
        <p:blipFill>
          <a:blip r:embed="rId4"/>
          <a:stretch>
            <a:fillRect/>
          </a:stretch>
        </p:blipFill>
        <p:spPr>
          <a:xfrm>
            <a:off x="7026947" y="3779045"/>
            <a:ext cx="1822500" cy="1620000"/>
          </a:xfrm>
          <a:prstGeom prst="rect">
            <a:avLst/>
          </a:prstGeom>
        </p:spPr>
      </p:pic>
      <p:sp>
        <p:nvSpPr>
          <p:cNvPr id="8" name="TextBox 7"/>
          <p:cNvSpPr txBox="1"/>
          <p:nvPr/>
        </p:nvSpPr>
        <p:spPr>
          <a:xfrm>
            <a:off x="5304660" y="3200843"/>
            <a:ext cx="1620957" cy="553998"/>
          </a:xfrm>
          <a:prstGeom prst="rect">
            <a:avLst/>
          </a:prstGeom>
          <a:solidFill>
            <a:schemeClr val="bg1"/>
          </a:solidFill>
        </p:spPr>
        <p:txBody>
          <a:bodyPr wrap="none" rtlCol="0">
            <a:spAutoFit/>
          </a:bodyPr>
          <a:lstStyle/>
          <a:p>
            <a:r>
              <a:rPr lang="en-GB" sz="1500" dirty="0">
                <a:solidFill>
                  <a:schemeClr val="tx2"/>
                </a:solidFill>
                <a:latin typeface="Arial" pitchFamily="34" charset="0"/>
                <a:cs typeface="Arial" pitchFamily="34" charset="0"/>
              </a:rPr>
              <a:t>“metal” antenna </a:t>
            </a:r>
          </a:p>
          <a:p>
            <a:r>
              <a:rPr lang="en-GB" sz="1500" dirty="0">
                <a:solidFill>
                  <a:schemeClr val="tx2"/>
                </a:solidFill>
                <a:latin typeface="Arial" pitchFamily="34" charset="0"/>
                <a:cs typeface="Arial" pitchFamily="34" charset="0"/>
              </a:rPr>
              <a:t>(ideal conductor)</a:t>
            </a:r>
          </a:p>
        </p:txBody>
      </p:sp>
      <p:sp>
        <p:nvSpPr>
          <p:cNvPr id="10" name="TextBox 9"/>
          <p:cNvSpPr txBox="1"/>
          <p:nvPr/>
        </p:nvSpPr>
        <p:spPr>
          <a:xfrm>
            <a:off x="7146516" y="1562139"/>
            <a:ext cx="1997485" cy="553998"/>
          </a:xfrm>
          <a:prstGeom prst="rect">
            <a:avLst/>
          </a:prstGeom>
          <a:solidFill>
            <a:schemeClr val="bg1"/>
          </a:solidFill>
        </p:spPr>
        <p:txBody>
          <a:bodyPr wrap="square" rtlCol="0">
            <a:spAutoFit/>
          </a:bodyPr>
          <a:lstStyle/>
          <a:p>
            <a:r>
              <a:rPr lang="en-GB" sz="1500" dirty="0">
                <a:solidFill>
                  <a:schemeClr val="tx2"/>
                </a:solidFill>
                <a:latin typeface="Arial" pitchFamily="34" charset="0"/>
                <a:cs typeface="Arial" pitchFamily="34" charset="0"/>
              </a:rPr>
              <a:t>Free space (isolation)</a:t>
            </a:r>
          </a:p>
        </p:txBody>
      </p:sp>
      <p:cxnSp>
        <p:nvCxnSpPr>
          <p:cNvPr id="11" name="Straight Connector 10"/>
          <p:cNvCxnSpPr>
            <a:endCxn id="8" idx="3"/>
          </p:cNvCxnSpPr>
          <p:nvPr/>
        </p:nvCxnSpPr>
        <p:spPr>
          <a:xfrm flipH="1">
            <a:off x="6925617" y="2857653"/>
            <a:ext cx="948169" cy="620189"/>
          </a:xfrm>
          <a:prstGeom prst="line">
            <a:avLst/>
          </a:prstGeom>
          <a:ln w="25400">
            <a:solidFill>
              <a:schemeClr val="accent5">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3" idx="0"/>
          </p:cNvCxnSpPr>
          <p:nvPr/>
        </p:nvCxnSpPr>
        <p:spPr>
          <a:xfrm flipV="1">
            <a:off x="7688877" y="4910637"/>
            <a:ext cx="401090" cy="698480"/>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99325" y="5609117"/>
            <a:ext cx="1779104" cy="553998"/>
          </a:xfrm>
          <a:prstGeom prst="rect">
            <a:avLst/>
          </a:prstGeom>
          <a:solidFill>
            <a:schemeClr val="bg1"/>
          </a:solidFill>
        </p:spPr>
        <p:txBody>
          <a:bodyPr wrap="square" rtlCol="0">
            <a:spAutoFit/>
          </a:bodyPr>
          <a:lstStyle/>
          <a:p>
            <a:pPr algn="ctr"/>
            <a:r>
              <a:rPr lang="en-GB" sz="1500" dirty="0">
                <a:solidFill>
                  <a:schemeClr val="tx2"/>
                </a:solidFill>
                <a:latin typeface="Arial" pitchFamily="34" charset="0"/>
                <a:cs typeface="Arial" pitchFamily="34" charset="0"/>
              </a:rPr>
              <a:t>Dielectric substrate</a:t>
            </a:r>
          </a:p>
        </p:txBody>
      </p:sp>
      <p:pic>
        <p:nvPicPr>
          <p:cNvPr id="24" name="Picture 23"/>
          <p:cNvPicPr>
            <a:picLocks noChangeAspect="1"/>
          </p:cNvPicPr>
          <p:nvPr/>
        </p:nvPicPr>
        <p:blipFill>
          <a:blip r:embed="rId5"/>
          <a:stretch>
            <a:fillRect/>
          </a:stretch>
        </p:blipFill>
        <p:spPr>
          <a:xfrm>
            <a:off x="4931206" y="4292907"/>
            <a:ext cx="2095741" cy="1780343"/>
          </a:xfrm>
          <a:prstGeom prst="rect">
            <a:avLst/>
          </a:prstGeom>
        </p:spPr>
      </p:pic>
      <p:cxnSp>
        <p:nvCxnSpPr>
          <p:cNvPr id="7" name="Straight Connector 6"/>
          <p:cNvCxnSpPr>
            <a:endCxn id="8" idx="3"/>
          </p:cNvCxnSpPr>
          <p:nvPr/>
        </p:nvCxnSpPr>
        <p:spPr>
          <a:xfrm flipH="1" flipV="1">
            <a:off x="6925617" y="3477842"/>
            <a:ext cx="1164351" cy="1082437"/>
          </a:xfrm>
          <a:prstGeom prst="line">
            <a:avLst/>
          </a:prstGeom>
          <a:ln w="25400">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2"/>
          </p:cNvCxnSpPr>
          <p:nvPr/>
        </p:nvCxnSpPr>
        <p:spPr>
          <a:xfrm flipH="1" flipV="1">
            <a:off x="8145259" y="2116137"/>
            <a:ext cx="161921" cy="838271"/>
          </a:xfrm>
          <a:prstGeom prst="line">
            <a:avLst/>
          </a:prstGeom>
          <a:ln w="25400">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20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3383814"/>
            <a:ext cx="4358990" cy="885497"/>
          </a:xfrm>
          <a:prstGeom prst="rect">
            <a:avLst/>
          </a:prstGeom>
        </p:spPr>
      </p:pic>
      <p:sp>
        <p:nvSpPr>
          <p:cNvPr id="2" name="Title 1"/>
          <p:cNvSpPr>
            <a:spLocks noGrp="1"/>
          </p:cNvSpPr>
          <p:nvPr>
            <p:ph type="title"/>
          </p:nvPr>
        </p:nvSpPr>
        <p:spPr>
          <a:xfrm>
            <a:off x="575968" y="1177447"/>
            <a:ext cx="8229600" cy="1580148"/>
          </a:xfrm>
        </p:spPr>
        <p:txBody>
          <a:bodyPr>
            <a:normAutofit fontScale="90000"/>
          </a:bodyPr>
          <a:lstStyle/>
          <a:p>
            <a:r>
              <a:rPr lang="en-US" sz="3400" dirty="0"/>
              <a:t>How can I efficiently include dielectric properties while not dramatically increasing my design time?</a:t>
            </a:r>
            <a:br>
              <a:rPr lang="en-US" dirty="0"/>
            </a:br>
            <a:endParaRPr lang="en-GB" dirty="0"/>
          </a:p>
        </p:txBody>
      </p:sp>
      <p:sp>
        <p:nvSpPr>
          <p:cNvPr id="3" name="Content Placeholder 2"/>
          <p:cNvSpPr>
            <a:spLocks noGrp="1"/>
          </p:cNvSpPr>
          <p:nvPr>
            <p:ph idx="1"/>
          </p:nvPr>
        </p:nvSpPr>
        <p:spPr>
          <a:xfrm>
            <a:off x="234817" y="2367048"/>
            <a:ext cx="8229600" cy="1830564"/>
          </a:xfrm>
        </p:spPr>
        <p:txBody>
          <a:bodyPr>
            <a:normAutofit/>
          </a:bodyPr>
          <a:lstStyle/>
          <a:p>
            <a:pPr marL="0" indent="0">
              <a:buNone/>
            </a:pPr>
            <a:r>
              <a:rPr lang="en-GB" sz="1600" dirty="0"/>
              <a:t>Modelling the dielectric substrate can slow down analysis time:</a:t>
            </a:r>
          </a:p>
          <a:p>
            <a:r>
              <a:rPr lang="en-GB" sz="1600" dirty="0"/>
              <a:t>Use antennas in free space for first-cut design</a:t>
            </a:r>
          </a:p>
          <a:p>
            <a:pPr lvl="1"/>
            <a:r>
              <a:rPr lang="en-GB" sz="1600" dirty="0"/>
              <a:t>Combine with optimization routines to rapidly determine a suitable starting point</a:t>
            </a:r>
          </a:p>
          <a:p>
            <a:r>
              <a:rPr lang="en-GB" sz="1500" dirty="0"/>
              <a:t>Use parallel computing to speed up wideband frequency analysis </a:t>
            </a:r>
          </a:p>
        </p:txBody>
      </p:sp>
      <p:pic>
        <p:nvPicPr>
          <p:cNvPr id="16" name="Picture 15"/>
          <p:cNvPicPr>
            <a:picLocks noChangeAspect="1"/>
          </p:cNvPicPr>
          <p:nvPr/>
        </p:nvPicPr>
        <p:blipFill>
          <a:blip r:embed="rId4"/>
          <a:stretch>
            <a:fillRect/>
          </a:stretch>
        </p:blipFill>
        <p:spPr>
          <a:xfrm>
            <a:off x="4690768" y="4559518"/>
            <a:ext cx="4159846" cy="1608897"/>
          </a:xfrm>
          <a:prstGeom prst="rect">
            <a:avLst/>
          </a:prstGeom>
        </p:spPr>
      </p:pic>
      <p:pic>
        <p:nvPicPr>
          <p:cNvPr id="17" name="Picture 16"/>
          <p:cNvPicPr>
            <a:picLocks noChangeAspect="1"/>
          </p:cNvPicPr>
          <p:nvPr/>
        </p:nvPicPr>
        <p:blipFill>
          <a:blip r:embed="rId5"/>
          <a:stretch>
            <a:fillRect/>
          </a:stretch>
        </p:blipFill>
        <p:spPr>
          <a:xfrm>
            <a:off x="4349617" y="4074968"/>
            <a:ext cx="4525858" cy="707165"/>
          </a:xfrm>
          <a:prstGeom prst="rect">
            <a:avLst/>
          </a:prstGeom>
        </p:spPr>
      </p:pic>
      <p:grpSp>
        <p:nvGrpSpPr>
          <p:cNvPr id="21" name="Group 20"/>
          <p:cNvGrpSpPr/>
          <p:nvPr/>
        </p:nvGrpSpPr>
        <p:grpSpPr>
          <a:xfrm>
            <a:off x="259430" y="4234587"/>
            <a:ext cx="1822500" cy="1943166"/>
            <a:chOff x="154834" y="4219191"/>
            <a:chExt cx="2430000" cy="2590887"/>
          </a:xfrm>
        </p:grpSpPr>
        <p:sp>
          <p:nvSpPr>
            <p:cNvPr id="8" name="TextBox 7"/>
            <p:cNvSpPr txBox="1"/>
            <p:nvPr/>
          </p:nvSpPr>
          <p:spPr>
            <a:xfrm>
              <a:off x="358987" y="6379191"/>
              <a:ext cx="2021695" cy="430887"/>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Poor directivity</a:t>
              </a:r>
            </a:p>
          </p:txBody>
        </p:sp>
        <p:pic>
          <p:nvPicPr>
            <p:cNvPr id="20" name="Picture 19"/>
            <p:cNvPicPr>
              <a:picLocks noChangeAspect="1"/>
            </p:cNvPicPr>
            <p:nvPr/>
          </p:nvPicPr>
          <p:blipFill>
            <a:blip r:embed="rId6"/>
            <a:stretch>
              <a:fillRect/>
            </a:stretch>
          </p:blipFill>
          <p:spPr>
            <a:xfrm>
              <a:off x="154834" y="4219191"/>
              <a:ext cx="2430000" cy="2160000"/>
            </a:xfrm>
            <a:prstGeom prst="rect">
              <a:avLst/>
            </a:prstGeom>
          </p:spPr>
        </p:pic>
      </p:grpSp>
      <p:grpSp>
        <p:nvGrpSpPr>
          <p:cNvPr id="23" name="Group 22"/>
          <p:cNvGrpSpPr/>
          <p:nvPr/>
        </p:nvGrpSpPr>
        <p:grpSpPr>
          <a:xfrm>
            <a:off x="2225007" y="4234587"/>
            <a:ext cx="1848487" cy="1943166"/>
            <a:chOff x="2775604" y="4219191"/>
            <a:chExt cx="2464649" cy="2590887"/>
          </a:xfrm>
        </p:grpSpPr>
        <p:sp>
          <p:nvSpPr>
            <p:cNvPr id="14" name="TextBox 13"/>
            <p:cNvSpPr txBox="1"/>
            <p:nvPr/>
          </p:nvSpPr>
          <p:spPr>
            <a:xfrm>
              <a:off x="2775604" y="6379191"/>
              <a:ext cx="2464649" cy="430887"/>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Optimized pattern</a:t>
              </a:r>
            </a:p>
          </p:txBody>
        </p:sp>
        <p:pic>
          <p:nvPicPr>
            <p:cNvPr id="22" name="Picture 21"/>
            <p:cNvPicPr>
              <a:picLocks noChangeAspect="1"/>
            </p:cNvPicPr>
            <p:nvPr/>
          </p:nvPicPr>
          <p:blipFill>
            <a:blip r:embed="rId7"/>
            <a:stretch>
              <a:fillRect/>
            </a:stretch>
          </p:blipFill>
          <p:spPr>
            <a:xfrm>
              <a:off x="2792928" y="4219191"/>
              <a:ext cx="2430000" cy="2160000"/>
            </a:xfrm>
            <a:prstGeom prst="rect">
              <a:avLst/>
            </a:prstGeom>
          </p:spPr>
        </p:pic>
      </p:grpSp>
    </p:spTree>
    <p:extLst>
      <p:ext uri="{BB962C8B-B14F-4D97-AF65-F5344CB8AC3E}">
        <p14:creationId xmlns:p14="http://schemas.microsoft.com/office/powerpoint/2010/main" val="21573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9348"/>
            <a:ext cx="8229600" cy="1671290"/>
          </a:xfrm>
        </p:spPr>
        <p:txBody>
          <a:bodyPr>
            <a:normAutofit/>
          </a:bodyPr>
          <a:lstStyle/>
          <a:p>
            <a:r>
              <a:rPr lang="en-US" sz="3200" dirty="0"/>
              <a:t>How are results obtained using Antenna Toolbox incorporated into the downstream workflow?</a:t>
            </a:r>
          </a:p>
        </p:txBody>
      </p:sp>
      <p:sp>
        <p:nvSpPr>
          <p:cNvPr id="3" name="Content Placeholder 2"/>
          <p:cNvSpPr>
            <a:spLocks noGrp="1"/>
          </p:cNvSpPr>
          <p:nvPr>
            <p:ph idx="1"/>
          </p:nvPr>
        </p:nvSpPr>
        <p:spPr>
          <a:xfrm>
            <a:off x="5143501" y="2370550"/>
            <a:ext cx="3543299" cy="971550"/>
          </a:xfrm>
        </p:spPr>
        <p:txBody>
          <a:bodyPr/>
          <a:lstStyle/>
          <a:p>
            <a:r>
              <a:rPr lang="en-GB" sz="1350" dirty="0"/>
              <a:t>Field (Antenna behaviour)</a:t>
            </a:r>
          </a:p>
          <a:p>
            <a:pPr lvl="1"/>
            <a:r>
              <a:rPr lang="en-GB" sz="1350" dirty="0"/>
              <a:t>Radiation Pattern, </a:t>
            </a:r>
            <a:r>
              <a:rPr lang="en-GB" sz="1350" dirty="0" err="1"/>
              <a:t>Beamwidth</a:t>
            </a:r>
            <a:r>
              <a:rPr lang="en-GB" sz="1350" dirty="0"/>
              <a:t>, E-Plane and H-Plane, Polarization, Axial Ratio</a:t>
            </a:r>
          </a:p>
          <a:p>
            <a:endParaRPr lang="en-US" dirty="0"/>
          </a:p>
        </p:txBody>
      </p:sp>
      <p:sp>
        <p:nvSpPr>
          <p:cNvPr id="5" name="Content Placeholder 2"/>
          <p:cNvSpPr txBox="1">
            <a:spLocks/>
          </p:cNvSpPr>
          <p:nvPr/>
        </p:nvSpPr>
        <p:spPr>
          <a:xfrm>
            <a:off x="277711" y="2370550"/>
            <a:ext cx="3054203" cy="1314450"/>
          </a:xfrm>
          <a:prstGeom prst="rect">
            <a:avLst/>
          </a:prstGeom>
        </p:spPr>
        <p:txBody>
          <a:bodyPr vert="horz" lIns="68580" tIns="34290" rIns="68580" bIns="3429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GB" sz="1350" dirty="0"/>
              <a:t>Port (RF / Microwave behaviour)</a:t>
            </a:r>
          </a:p>
          <a:p>
            <a:pPr lvl="1"/>
            <a:r>
              <a:rPr lang="en-GB" sz="1350" dirty="0"/>
              <a:t>Input Impedance, Resonance, Reflection Coefficient, Return Loss, Voltage Standing Wave Ratio (VSWR), Bandwidth</a:t>
            </a:r>
          </a:p>
          <a:p>
            <a:endParaRPr lang="en-GB" sz="1650" dirty="0"/>
          </a:p>
        </p:txBody>
      </p:sp>
      <p:pic>
        <p:nvPicPr>
          <p:cNvPr id="4" name="Picture 3"/>
          <p:cNvPicPr>
            <a:picLocks noChangeAspect="1"/>
          </p:cNvPicPr>
          <p:nvPr/>
        </p:nvPicPr>
        <p:blipFill>
          <a:blip r:embed="rId2"/>
          <a:stretch>
            <a:fillRect/>
          </a:stretch>
        </p:blipFill>
        <p:spPr>
          <a:xfrm>
            <a:off x="228600" y="3802743"/>
            <a:ext cx="2171279" cy="2699667"/>
          </a:xfrm>
          <a:prstGeom prst="rect">
            <a:avLst/>
          </a:prstGeom>
        </p:spPr>
      </p:pic>
      <p:pic>
        <p:nvPicPr>
          <p:cNvPr id="8" name="Picture 7"/>
          <p:cNvPicPr>
            <a:picLocks noChangeAspect="1"/>
          </p:cNvPicPr>
          <p:nvPr/>
        </p:nvPicPr>
        <p:blipFill>
          <a:blip r:embed="rId3"/>
          <a:stretch>
            <a:fillRect/>
          </a:stretch>
        </p:blipFill>
        <p:spPr>
          <a:xfrm>
            <a:off x="2286000" y="4874581"/>
            <a:ext cx="2343150" cy="949830"/>
          </a:xfrm>
          <a:prstGeom prst="rect">
            <a:avLst/>
          </a:prstGeom>
        </p:spPr>
      </p:pic>
      <p:sp>
        <p:nvSpPr>
          <p:cNvPr id="9" name="Rectangle 8"/>
          <p:cNvSpPr/>
          <p:nvPr/>
        </p:nvSpPr>
        <p:spPr>
          <a:xfrm>
            <a:off x="2496378" y="5428466"/>
            <a:ext cx="961197"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0" name="Rectangle 9"/>
          <p:cNvSpPr/>
          <p:nvPr/>
        </p:nvSpPr>
        <p:spPr>
          <a:xfrm>
            <a:off x="228600" y="4099728"/>
            <a:ext cx="457200" cy="24026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cxnSp>
        <p:nvCxnSpPr>
          <p:cNvPr id="14" name="Straight Arrow Connector 13"/>
          <p:cNvCxnSpPr>
            <a:stCxn id="9" idx="1"/>
          </p:cNvCxnSpPr>
          <p:nvPr/>
        </p:nvCxnSpPr>
        <p:spPr>
          <a:xfrm flipH="1" flipV="1">
            <a:off x="685800" y="5371316"/>
            <a:ext cx="1810578" cy="1714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34091" y="4261469"/>
            <a:ext cx="342692" cy="2195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6" name="Rectangle 15"/>
          <p:cNvSpPr/>
          <p:nvPr/>
        </p:nvSpPr>
        <p:spPr>
          <a:xfrm>
            <a:off x="2496378" y="5652961"/>
            <a:ext cx="1531442"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cxnSp>
        <p:nvCxnSpPr>
          <p:cNvPr id="17" name="Straight Arrow Connector 16"/>
          <p:cNvCxnSpPr/>
          <p:nvPr/>
        </p:nvCxnSpPr>
        <p:spPr>
          <a:xfrm flipH="1" flipV="1">
            <a:off x="2134530" y="5727826"/>
            <a:ext cx="365687" cy="217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Users\treeves\AppData\Local\Temp\SNAGHTML1580b6a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117" y="3802743"/>
            <a:ext cx="3601983" cy="241855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519510" y="4686299"/>
            <a:ext cx="2167290" cy="188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Tree>
    <p:extLst>
      <p:ext uri="{BB962C8B-B14F-4D97-AF65-F5344CB8AC3E}">
        <p14:creationId xmlns:p14="http://schemas.microsoft.com/office/powerpoint/2010/main" val="4064160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7638"/>
            <a:ext cx="8229600" cy="937255"/>
          </a:xfrm>
        </p:spPr>
        <p:txBody>
          <a:bodyPr>
            <a:normAutofit fontScale="90000"/>
          </a:bodyPr>
          <a:lstStyle/>
          <a:p>
            <a:r>
              <a:rPr lang="en-GB" sz="4000" dirty="0"/>
              <a:t>What if you Need to Take into Account …</a:t>
            </a:r>
            <a:br>
              <a:rPr lang="en-GB" dirty="0"/>
            </a:br>
            <a:endParaRPr lang="en-GB" dirty="0"/>
          </a:p>
        </p:txBody>
      </p:sp>
      <p:sp>
        <p:nvSpPr>
          <p:cNvPr id="3" name="Content Placeholder 2"/>
          <p:cNvSpPr>
            <a:spLocks noGrp="1"/>
          </p:cNvSpPr>
          <p:nvPr>
            <p:ph idx="1"/>
          </p:nvPr>
        </p:nvSpPr>
        <p:spPr>
          <a:xfrm>
            <a:off x="457200" y="1991638"/>
            <a:ext cx="8229600" cy="4134525"/>
          </a:xfrm>
        </p:spPr>
        <p:txBody>
          <a:bodyPr/>
          <a:lstStyle/>
          <a:p>
            <a:r>
              <a:rPr lang="en-GB" sz="1500" dirty="0"/>
              <a:t>Coupling effects in between antenna elements?</a:t>
            </a:r>
          </a:p>
          <a:p>
            <a:r>
              <a:rPr lang="en-GB" sz="1500" dirty="0"/>
              <a:t>Edge effects?</a:t>
            </a:r>
            <a:endParaRPr lang="en-GB" dirty="0"/>
          </a:p>
          <a:p>
            <a:pPr marL="0" indent="0" algn="ctr">
              <a:buNone/>
            </a:pPr>
            <a:r>
              <a:rPr lang="en-GB" b="1" dirty="0">
                <a:solidFill>
                  <a:schemeClr val="tx2"/>
                </a:solidFill>
              </a:rPr>
              <a:t>Pattern multiplication of the isolated element is not sufficient!</a:t>
            </a:r>
          </a:p>
        </p:txBody>
      </p:sp>
      <p:pic>
        <p:nvPicPr>
          <p:cNvPr id="4" name="Picture 3"/>
          <p:cNvPicPr>
            <a:picLocks noChangeAspect="1"/>
          </p:cNvPicPr>
          <p:nvPr/>
        </p:nvPicPr>
        <p:blipFill>
          <a:blip r:embed="rId2"/>
          <a:stretch>
            <a:fillRect/>
          </a:stretch>
        </p:blipFill>
        <p:spPr>
          <a:xfrm>
            <a:off x="6169708" y="4135519"/>
            <a:ext cx="1932632" cy="1620000"/>
          </a:xfrm>
          <a:prstGeom prst="rect">
            <a:avLst/>
          </a:prstGeom>
        </p:spPr>
      </p:pic>
      <p:pic>
        <p:nvPicPr>
          <p:cNvPr id="5" name="Picture 4"/>
          <p:cNvPicPr>
            <a:picLocks noChangeAspect="1"/>
          </p:cNvPicPr>
          <p:nvPr/>
        </p:nvPicPr>
        <p:blipFill>
          <a:blip r:embed="rId3"/>
          <a:stretch>
            <a:fillRect/>
          </a:stretch>
        </p:blipFill>
        <p:spPr>
          <a:xfrm>
            <a:off x="861753" y="4135519"/>
            <a:ext cx="1822500" cy="1620000"/>
          </a:xfrm>
          <a:prstGeom prst="rect">
            <a:avLst/>
          </a:prstGeom>
        </p:spPr>
      </p:pic>
      <p:pic>
        <p:nvPicPr>
          <p:cNvPr id="6" name="Picture 5"/>
          <p:cNvPicPr>
            <a:picLocks noChangeAspect="1"/>
          </p:cNvPicPr>
          <p:nvPr/>
        </p:nvPicPr>
        <p:blipFill>
          <a:blip r:embed="rId4"/>
          <a:stretch>
            <a:fillRect/>
          </a:stretch>
        </p:blipFill>
        <p:spPr>
          <a:xfrm>
            <a:off x="3584550" y="4135519"/>
            <a:ext cx="1822500" cy="1620000"/>
          </a:xfrm>
          <a:prstGeom prst="rect">
            <a:avLst/>
          </a:prstGeom>
        </p:spPr>
      </p:pic>
      <p:sp>
        <p:nvSpPr>
          <p:cNvPr id="7" name="TextBox 6"/>
          <p:cNvSpPr txBox="1"/>
          <p:nvPr/>
        </p:nvSpPr>
        <p:spPr>
          <a:xfrm>
            <a:off x="1031565" y="3835437"/>
            <a:ext cx="1652689" cy="323165"/>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Full wave</a:t>
            </a:r>
          </a:p>
        </p:txBody>
      </p:sp>
      <p:sp>
        <p:nvSpPr>
          <p:cNvPr id="8" name="TextBox 7"/>
          <p:cNvSpPr txBox="1"/>
          <p:nvPr/>
        </p:nvSpPr>
        <p:spPr>
          <a:xfrm>
            <a:off x="3399933" y="3604604"/>
            <a:ext cx="2007117" cy="553998"/>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Isolated element </a:t>
            </a:r>
          </a:p>
          <a:p>
            <a:pPr algn="ctr"/>
            <a:r>
              <a:rPr lang="en-US" sz="1500" dirty="0">
                <a:solidFill>
                  <a:schemeClr val="tx2"/>
                </a:solidFill>
                <a:latin typeface="Arial" pitchFamily="34" charset="0"/>
                <a:cs typeface="Arial" pitchFamily="34" charset="0"/>
              </a:rPr>
              <a:t>pattern superposition</a:t>
            </a:r>
          </a:p>
        </p:txBody>
      </p:sp>
      <p:sp>
        <p:nvSpPr>
          <p:cNvPr id="9" name="TextBox 8"/>
          <p:cNvSpPr txBox="1"/>
          <p:nvPr/>
        </p:nvSpPr>
        <p:spPr>
          <a:xfrm>
            <a:off x="6309679" y="3770004"/>
            <a:ext cx="1652689" cy="323165"/>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Comparison</a:t>
            </a:r>
          </a:p>
        </p:txBody>
      </p:sp>
    </p:spTree>
    <p:extLst>
      <p:ext uri="{BB962C8B-B14F-4D97-AF65-F5344CB8AC3E}">
        <p14:creationId xmlns:p14="http://schemas.microsoft.com/office/powerpoint/2010/main" val="3544164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981"/>
            <a:ext cx="5414113" cy="742950"/>
          </a:xfrm>
        </p:spPr>
        <p:txBody>
          <a:bodyPr>
            <a:normAutofit fontScale="90000"/>
          </a:bodyPr>
          <a:lstStyle/>
          <a:p>
            <a:r>
              <a:rPr lang="en-GB" dirty="0"/>
              <a:t>How can I construct an Antenna Array using Antenna Toolbox?</a:t>
            </a:r>
            <a:endParaRPr lang="en-US" sz="1500" i="1" dirty="0"/>
          </a:p>
        </p:txBody>
      </p:sp>
      <p:sp>
        <p:nvSpPr>
          <p:cNvPr id="3" name="Content Placeholder 2"/>
          <p:cNvSpPr>
            <a:spLocks noGrp="1"/>
          </p:cNvSpPr>
          <p:nvPr>
            <p:ph idx="1"/>
          </p:nvPr>
        </p:nvSpPr>
        <p:spPr/>
        <p:txBody>
          <a:bodyPr>
            <a:normAutofit/>
          </a:bodyPr>
          <a:lstStyle/>
          <a:p>
            <a:pPr marL="0" indent="0">
              <a:buNone/>
            </a:pPr>
            <a:r>
              <a:rPr lang="en-US" sz="2600" dirty="0">
                <a:latin typeface="Courier New" panose="02070309020205020404" pitchFamily="49" charset="0"/>
                <a:cs typeface="Courier New" panose="02070309020205020404" pitchFamily="49" charset="0"/>
              </a:rPr>
              <a:t>&gt;&gt; a = </a:t>
            </a:r>
            <a:r>
              <a:rPr lang="en-US" sz="2600" dirty="0" err="1">
                <a:latin typeface="Courier New" panose="02070309020205020404" pitchFamily="49" charset="0"/>
                <a:cs typeface="Courier New" panose="02070309020205020404" pitchFamily="49" charset="0"/>
              </a:rPr>
              <a:t>linearArray</a:t>
            </a:r>
            <a:endParaRPr lang="en-US" sz="2600" dirty="0">
              <a:latin typeface="Courier New" panose="02070309020205020404" pitchFamily="49" charset="0"/>
              <a:cs typeface="Courier New" panose="02070309020205020404" pitchFamily="49" charset="0"/>
            </a:endParaRPr>
          </a:p>
          <a:p>
            <a:pPr marL="0" indent="0">
              <a:buNone/>
            </a:pPr>
            <a:r>
              <a:rPr lang="en-US" sz="2600" dirty="0">
                <a:latin typeface="Courier New" panose="02070309020205020404" pitchFamily="49" charset="0"/>
                <a:cs typeface="Courier New" panose="02070309020205020404" pitchFamily="49" charset="0"/>
              </a:rPr>
              <a:t>&gt;&gt; </a:t>
            </a:r>
            <a:r>
              <a:rPr lang="en-US" sz="2600" dirty="0" err="1">
                <a:latin typeface="Courier New" panose="02070309020205020404" pitchFamily="49" charset="0"/>
                <a:cs typeface="Courier New" panose="02070309020205020404" pitchFamily="49" charset="0"/>
              </a:rPr>
              <a:t>a.Element</a:t>
            </a:r>
            <a:r>
              <a:rPr lang="en-US" sz="2600" dirty="0">
                <a:latin typeface="Courier New" panose="02070309020205020404" pitchFamily="49" charset="0"/>
                <a:cs typeface="Courier New" panose="02070309020205020404" pitchFamily="49" charset="0"/>
              </a:rPr>
              <a:t> = p;</a:t>
            </a:r>
            <a:endParaRPr lang="en-US" sz="2600" dirty="0">
              <a:solidFill>
                <a:schemeClr val="bg1">
                  <a:lumMod val="50000"/>
                </a:schemeClr>
              </a:solidFill>
              <a:latin typeface="Courier New" panose="02070309020205020404" pitchFamily="49" charset="0"/>
              <a:cs typeface="Courier New" panose="02070309020205020404" pitchFamily="49" charset="0"/>
            </a:endParaRPr>
          </a:p>
          <a:p>
            <a:pPr marL="0" indent="0">
              <a:buNone/>
            </a:pPr>
            <a:r>
              <a:rPr lang="en-US" sz="2600" dirty="0">
                <a:latin typeface="Courier New" panose="02070309020205020404" pitchFamily="49" charset="0"/>
                <a:cs typeface="Courier New" panose="02070309020205020404" pitchFamily="49" charset="0"/>
              </a:rPr>
              <a:t>&gt;&gt; </a:t>
            </a:r>
            <a:r>
              <a:rPr lang="en-US" sz="2600" dirty="0" err="1">
                <a:latin typeface="Courier New" panose="02070309020205020404" pitchFamily="49" charset="0"/>
                <a:cs typeface="Courier New" panose="02070309020205020404" pitchFamily="49" charset="0"/>
              </a:rPr>
              <a:t>a.ElementSpacing</a:t>
            </a:r>
            <a:r>
              <a:rPr lang="en-US" sz="2600" dirty="0">
                <a:latin typeface="Courier New" panose="02070309020205020404" pitchFamily="49" charset="0"/>
                <a:cs typeface="Courier New" panose="02070309020205020404" pitchFamily="49" charset="0"/>
              </a:rPr>
              <a:t> = 0.1; </a:t>
            </a:r>
          </a:p>
          <a:p>
            <a:pPr marL="0" indent="0">
              <a:buNone/>
            </a:pPr>
            <a:r>
              <a:rPr lang="en-US" sz="2600" dirty="0">
                <a:latin typeface="Courier New" panose="02070309020205020404" pitchFamily="49" charset="0"/>
                <a:cs typeface="Courier New" panose="02070309020205020404" pitchFamily="49" charset="0"/>
              </a:rPr>
              <a:t>&gt;&gt; </a:t>
            </a:r>
            <a:r>
              <a:rPr lang="en-US" sz="2600" dirty="0" err="1">
                <a:latin typeface="Courier New" panose="02070309020205020404" pitchFamily="49" charset="0"/>
                <a:cs typeface="Courier New" panose="02070309020205020404" pitchFamily="49" charset="0"/>
              </a:rPr>
              <a:t>a.NumElements</a:t>
            </a:r>
            <a:r>
              <a:rPr lang="en-US" sz="2600" dirty="0">
                <a:latin typeface="Courier New" panose="02070309020205020404" pitchFamily="49" charset="0"/>
                <a:cs typeface="Courier New" panose="02070309020205020404" pitchFamily="49" charset="0"/>
              </a:rPr>
              <a:t> = 4;</a:t>
            </a:r>
          </a:p>
          <a:p>
            <a:pPr marL="0" indent="0">
              <a:buNone/>
            </a:pPr>
            <a:r>
              <a:rPr lang="en-US" sz="2600" dirty="0">
                <a:latin typeface="Courier New" panose="02070309020205020404" pitchFamily="49" charset="0"/>
                <a:cs typeface="Courier New" panose="02070309020205020404" pitchFamily="49" charset="0"/>
              </a:rPr>
              <a:t>&gt;&gt; show(a);</a:t>
            </a:r>
          </a:p>
          <a:p>
            <a:pPr marL="0" indent="0">
              <a:buNone/>
            </a:pPr>
            <a:r>
              <a:rPr lang="en-US" sz="2600" dirty="0">
                <a:latin typeface="Courier New" panose="02070309020205020404" pitchFamily="49" charset="0"/>
                <a:cs typeface="Courier New" panose="02070309020205020404" pitchFamily="49" charset="0"/>
              </a:rPr>
              <a:t>&gt;&gt; pattern</a:t>
            </a:r>
            <a:r>
              <a:rPr lang="en-GB" sz="2600" dirty="0">
                <a:latin typeface="Courier New" panose="02070309020205020404" pitchFamily="49" charset="0"/>
                <a:cs typeface="Courier New" panose="02070309020205020404" pitchFamily="49" charset="0"/>
              </a:rPr>
              <a:t>Elevation</a:t>
            </a:r>
            <a:r>
              <a:rPr lang="en-US" sz="2600" dirty="0">
                <a:latin typeface="Courier New" panose="02070309020205020404" pitchFamily="49" charset="0"/>
                <a:cs typeface="Courier New" panose="02070309020205020404" pitchFamily="49" charset="0"/>
              </a:rPr>
              <a:t>(a, 1.66e9,0);</a:t>
            </a:r>
            <a:endParaRPr lang="en-US" sz="2600" dirty="0"/>
          </a:p>
          <a:p>
            <a:pPr marL="0" indent="0">
              <a:buNone/>
            </a:pPr>
            <a:endParaRPr lang="en-US" dirty="0">
              <a:solidFill>
                <a:schemeClr val="bg1">
                  <a:lumMod val="50000"/>
                </a:schemeClr>
              </a:solidFill>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4"/>
          <a:stretch>
            <a:fillRect/>
          </a:stretch>
        </p:blipFill>
        <p:spPr>
          <a:xfrm>
            <a:off x="5871314" y="1281114"/>
            <a:ext cx="3236180" cy="3240000"/>
          </a:xfrm>
          <a:prstGeom prst="rect">
            <a:avLst/>
          </a:prstGeom>
        </p:spPr>
      </p:pic>
      <p:pic>
        <p:nvPicPr>
          <p:cNvPr id="5" name="Picture 4"/>
          <p:cNvPicPr>
            <a:picLocks noChangeAspect="1"/>
          </p:cNvPicPr>
          <p:nvPr/>
        </p:nvPicPr>
        <p:blipFill>
          <a:blip r:embed="rId5"/>
          <a:stretch>
            <a:fillRect/>
          </a:stretch>
        </p:blipFill>
        <p:spPr>
          <a:xfrm>
            <a:off x="7257172" y="4602078"/>
            <a:ext cx="1737654" cy="1620000"/>
          </a:xfrm>
          <a:prstGeom prst="rect">
            <a:avLst/>
          </a:prstGeom>
        </p:spPr>
      </p:pic>
    </p:spTree>
    <p:custDataLst>
      <p:tags r:id="rId1"/>
    </p:custDataLst>
    <p:extLst>
      <p:ext uri="{BB962C8B-B14F-4D97-AF65-F5344CB8AC3E}">
        <p14:creationId xmlns:p14="http://schemas.microsoft.com/office/powerpoint/2010/main" val="2356773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7342"/>
            <a:ext cx="8229600" cy="1035110"/>
          </a:xfrm>
        </p:spPr>
        <p:txBody>
          <a:bodyPr>
            <a:normAutofit fontScale="90000"/>
          </a:bodyPr>
          <a:lstStyle/>
          <a:p>
            <a:r>
              <a:rPr lang="en-GB" dirty="0"/>
              <a:t>What if I Need to Customize my Array?</a:t>
            </a:r>
          </a:p>
        </p:txBody>
      </p:sp>
      <p:sp>
        <p:nvSpPr>
          <p:cNvPr id="3" name="Content Placeholder 2"/>
          <p:cNvSpPr>
            <a:spLocks noGrp="1"/>
          </p:cNvSpPr>
          <p:nvPr>
            <p:ph idx="1"/>
          </p:nvPr>
        </p:nvSpPr>
        <p:spPr>
          <a:xfrm>
            <a:off x="457200" y="2320446"/>
            <a:ext cx="6068860" cy="3253636"/>
          </a:xfrm>
        </p:spPr>
        <p:txBody>
          <a:bodyPr>
            <a:normAutofit fontScale="55000" lnSpcReduction="20000"/>
          </a:bodyPr>
          <a:lstStyle/>
          <a:p>
            <a:r>
              <a:rPr lang="en-GB" sz="3300" dirty="0"/>
              <a:t>Build regular arrays where you can change the properties of individual elements (rotation, size, tapering)</a:t>
            </a:r>
          </a:p>
          <a:p>
            <a:r>
              <a:rPr lang="en-GB" sz="3300" dirty="0"/>
              <a:t>Describe conformal (heterogeneous) arrays in terms of element type and arbitrary position</a:t>
            </a:r>
          </a:p>
          <a:p>
            <a:endParaRPr lang="en-GB" dirty="0"/>
          </a:p>
          <a:p>
            <a:pPr marL="0" indent="0">
              <a:buNone/>
            </a:pPr>
            <a:r>
              <a:rPr lang="en-GB" dirty="0">
                <a:latin typeface="Courier New" panose="02070309020205020404" pitchFamily="49" charset="0"/>
                <a:cs typeface="Courier New" panose="02070309020205020404" pitchFamily="49" charset="0"/>
              </a:rPr>
              <a:t>&gt;&gt; </a:t>
            </a:r>
            <a:r>
              <a:rPr lang="en-GB" dirty="0" err="1">
                <a:latin typeface="Courier New" panose="02070309020205020404" pitchFamily="49" charset="0"/>
                <a:cs typeface="Courier New" panose="02070309020205020404" pitchFamily="49" charset="0"/>
              </a:rPr>
              <a:t>arr</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conformalArray</a:t>
            </a:r>
            <a:r>
              <a:rPr lang="en-GB" dirty="0">
                <a:latin typeface="Courier New" panose="02070309020205020404" pitchFamily="49" charset="0"/>
                <a:cs typeface="Courier New" panose="02070309020205020404" pitchFamily="49" charset="0"/>
              </a:rPr>
              <a:t>;</a:t>
            </a:r>
          </a:p>
          <a:p>
            <a:pPr marL="0" indent="0">
              <a:buNone/>
            </a:pPr>
            <a:r>
              <a:rPr lang="en-GB" dirty="0">
                <a:latin typeface="Courier New" panose="02070309020205020404" pitchFamily="49" charset="0"/>
                <a:cs typeface="Courier New" panose="02070309020205020404" pitchFamily="49" charset="0"/>
              </a:rPr>
              <a:t>&gt;&gt; d = dipole;</a:t>
            </a:r>
          </a:p>
          <a:p>
            <a:pPr marL="0" indent="0">
              <a:buNone/>
            </a:pPr>
            <a:r>
              <a:rPr lang="en-GB" dirty="0">
                <a:latin typeface="Courier New" panose="02070309020205020404" pitchFamily="49" charset="0"/>
                <a:cs typeface="Courier New" panose="02070309020205020404" pitchFamily="49" charset="0"/>
              </a:rPr>
              <a:t>&gt;&gt; b = </a:t>
            </a:r>
            <a:r>
              <a:rPr lang="en-GB" dirty="0" err="1">
                <a:latin typeface="Courier New" panose="02070309020205020404" pitchFamily="49" charset="0"/>
                <a:cs typeface="Courier New" panose="02070309020205020404" pitchFamily="49" charset="0"/>
              </a:rPr>
              <a:t>bowtieTriangular</a:t>
            </a:r>
            <a:r>
              <a:rPr lang="en-GB" dirty="0">
                <a:latin typeface="Courier New" panose="02070309020205020404" pitchFamily="49" charset="0"/>
                <a:cs typeface="Courier New" panose="02070309020205020404" pitchFamily="49" charset="0"/>
              </a:rPr>
              <a:t>;</a:t>
            </a:r>
          </a:p>
          <a:p>
            <a:pPr marL="0" indent="0">
              <a:buNone/>
            </a:pPr>
            <a:r>
              <a:rPr lang="en-GB" dirty="0">
                <a:latin typeface="Courier New" panose="02070309020205020404" pitchFamily="49" charset="0"/>
                <a:cs typeface="Courier New" panose="02070309020205020404" pitchFamily="49" charset="0"/>
              </a:rPr>
              <a:t>&gt;&gt; </a:t>
            </a:r>
            <a:r>
              <a:rPr lang="en-GB" dirty="0" err="1">
                <a:latin typeface="Courier New" panose="02070309020205020404" pitchFamily="49" charset="0"/>
                <a:cs typeface="Courier New" panose="02070309020205020404" pitchFamily="49" charset="0"/>
              </a:rPr>
              <a:t>arr.Element</a:t>
            </a:r>
            <a:r>
              <a:rPr lang="en-GB" dirty="0">
                <a:latin typeface="Courier New" panose="02070309020205020404" pitchFamily="49" charset="0"/>
                <a:cs typeface="Courier New" panose="02070309020205020404" pitchFamily="49" charset="0"/>
              </a:rPr>
              <a:t> = {d, b};</a:t>
            </a:r>
          </a:p>
          <a:p>
            <a:pPr marL="0" indent="0">
              <a:buNone/>
            </a:pPr>
            <a:r>
              <a:rPr lang="en-GB" dirty="0">
                <a:latin typeface="Courier New" panose="02070309020205020404" pitchFamily="49" charset="0"/>
                <a:cs typeface="Courier New" panose="02070309020205020404" pitchFamily="49" charset="0"/>
              </a:rPr>
              <a:t>&gt;&gt; </a:t>
            </a:r>
            <a:r>
              <a:rPr lang="en-GB" dirty="0" err="1">
                <a:latin typeface="Courier New" panose="02070309020205020404" pitchFamily="49" charset="0"/>
                <a:cs typeface="Courier New" panose="02070309020205020404" pitchFamily="49" charset="0"/>
              </a:rPr>
              <a:t>arr.ElementPosition</a:t>
            </a:r>
            <a:r>
              <a:rPr lang="en-GB" dirty="0">
                <a:latin typeface="Courier New" panose="02070309020205020404" pitchFamily="49" charset="0"/>
                <a:cs typeface="Courier New" panose="02070309020205020404" pitchFamily="49" charset="0"/>
              </a:rPr>
              <a:t>(1,:) = [0 0 0];</a:t>
            </a:r>
          </a:p>
          <a:p>
            <a:pPr marL="0" indent="0">
              <a:buNone/>
            </a:pPr>
            <a:r>
              <a:rPr lang="en-GB" dirty="0">
                <a:latin typeface="Courier New" panose="02070309020205020404" pitchFamily="49" charset="0"/>
                <a:cs typeface="Courier New" panose="02070309020205020404" pitchFamily="49" charset="0"/>
              </a:rPr>
              <a:t>&gt;&gt; </a:t>
            </a:r>
            <a:r>
              <a:rPr lang="en-GB" dirty="0" err="1">
                <a:latin typeface="Courier New" panose="02070309020205020404" pitchFamily="49" charset="0"/>
                <a:cs typeface="Courier New" panose="02070309020205020404" pitchFamily="49" charset="0"/>
              </a:rPr>
              <a:t>arr.ElementPosition</a:t>
            </a:r>
            <a:r>
              <a:rPr lang="en-GB" dirty="0">
                <a:latin typeface="Courier New" panose="02070309020205020404" pitchFamily="49" charset="0"/>
                <a:cs typeface="Courier New" panose="02070309020205020404" pitchFamily="49" charset="0"/>
              </a:rPr>
              <a:t>(2,:) = [0 0.5 0]; </a:t>
            </a:r>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65" y="4127909"/>
            <a:ext cx="1822500" cy="1620000"/>
          </a:xfrm>
          <a:prstGeom prst="rect">
            <a:avLst/>
          </a:prstGeom>
        </p:spPr>
      </p:pic>
      <p:pic>
        <p:nvPicPr>
          <p:cNvPr id="8" name="Picture 7"/>
          <p:cNvPicPr>
            <a:picLocks noChangeAspect="1"/>
          </p:cNvPicPr>
          <p:nvPr/>
        </p:nvPicPr>
        <p:blipFill>
          <a:blip r:embed="rId4"/>
          <a:stretch>
            <a:fillRect/>
          </a:stretch>
        </p:blipFill>
        <p:spPr>
          <a:xfrm>
            <a:off x="5411337" y="3043001"/>
            <a:ext cx="1822500" cy="1620000"/>
          </a:xfrm>
          <a:prstGeom prst="rect">
            <a:avLst/>
          </a:prstGeom>
        </p:spPr>
      </p:pic>
      <p:pic>
        <p:nvPicPr>
          <p:cNvPr id="4" name="Picture 3"/>
          <p:cNvPicPr>
            <a:picLocks noChangeAspect="1"/>
          </p:cNvPicPr>
          <p:nvPr/>
        </p:nvPicPr>
        <p:blipFill>
          <a:blip r:embed="rId5"/>
          <a:stretch>
            <a:fillRect/>
          </a:stretch>
        </p:blipFill>
        <p:spPr>
          <a:xfrm>
            <a:off x="6916265" y="2049884"/>
            <a:ext cx="1822500" cy="1620000"/>
          </a:xfrm>
          <a:prstGeom prst="rect">
            <a:avLst/>
          </a:prstGeom>
        </p:spPr>
      </p:pic>
    </p:spTree>
    <p:extLst>
      <p:ext uri="{BB962C8B-B14F-4D97-AF65-F5344CB8AC3E}">
        <p14:creationId xmlns:p14="http://schemas.microsoft.com/office/powerpoint/2010/main" val="197965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p:txBody>
          <a:bodyPr>
            <a:normAutofit/>
          </a:bodyPr>
          <a:lstStyle/>
          <a:p>
            <a:r>
              <a:rPr lang="en-US" sz="2800" dirty="0"/>
              <a:t>Why do I want to import an antenna element pattern into Phased Array system toolbox?</a:t>
            </a:r>
          </a:p>
        </p:txBody>
      </p:sp>
      <p:sp>
        <p:nvSpPr>
          <p:cNvPr id="7171" name="Rectangle 4"/>
          <p:cNvSpPr>
            <a:spLocks noGrp="1" noChangeArrowheads="1"/>
          </p:cNvSpPr>
          <p:nvPr>
            <p:ph idx="1"/>
          </p:nvPr>
        </p:nvSpPr>
        <p:spPr>
          <a:xfrm>
            <a:off x="457200" y="2179528"/>
            <a:ext cx="8479301" cy="3364021"/>
          </a:xfrm>
        </p:spPr>
        <p:txBody>
          <a:bodyPr/>
          <a:lstStyle/>
          <a:p>
            <a:pPr>
              <a:spcBef>
                <a:spcPts val="150"/>
              </a:spcBef>
              <a:spcAft>
                <a:spcPts val="450"/>
              </a:spcAft>
            </a:pPr>
            <a:r>
              <a:rPr lang="en-US" sz="1500" dirty="0"/>
              <a:t>An isolated antenna element pattern can be imported into Phased Array system toolbox to estimate the array pattern</a:t>
            </a:r>
          </a:p>
          <a:p>
            <a:pPr>
              <a:spcBef>
                <a:spcPts val="150"/>
              </a:spcBef>
              <a:spcAft>
                <a:spcPts val="450"/>
              </a:spcAft>
            </a:pPr>
            <a:endParaRPr lang="en-US" sz="1500" dirty="0"/>
          </a:p>
          <a:p>
            <a:pPr>
              <a:spcBef>
                <a:spcPts val="150"/>
              </a:spcBef>
              <a:spcAft>
                <a:spcPts val="450"/>
              </a:spcAft>
            </a:pPr>
            <a:r>
              <a:rPr lang="en-US" sz="1500" dirty="0"/>
              <a:t>Phased Array System Toolbox provides algorithms and tools to design, simulate, and analyze phased array signal processing systems</a:t>
            </a:r>
          </a:p>
          <a:p>
            <a:pPr lvl="1">
              <a:spcBef>
                <a:spcPts val="150"/>
              </a:spcBef>
              <a:spcAft>
                <a:spcPts val="450"/>
              </a:spcAft>
            </a:pPr>
            <a:r>
              <a:rPr lang="en-US" dirty="0"/>
              <a:t>Beamforming</a:t>
            </a:r>
          </a:p>
          <a:p>
            <a:pPr lvl="1">
              <a:spcBef>
                <a:spcPts val="150"/>
              </a:spcBef>
              <a:spcAft>
                <a:spcPts val="450"/>
              </a:spcAft>
            </a:pPr>
            <a:r>
              <a:rPr lang="en-US" dirty="0"/>
              <a:t>Estimation of Direction of Arrival</a:t>
            </a:r>
          </a:p>
        </p:txBody>
      </p:sp>
      <p:sp>
        <p:nvSpPr>
          <p:cNvPr id="4" name="Content Placeholder 2"/>
          <p:cNvSpPr txBox="1">
            <a:spLocks/>
          </p:cNvSpPr>
          <p:nvPr/>
        </p:nvSpPr>
        <p:spPr>
          <a:xfrm>
            <a:off x="646233" y="4103995"/>
            <a:ext cx="6000750" cy="1561874"/>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Courier New" panose="02070309020205020404" pitchFamily="49" charset="0"/>
                <a:cs typeface="Courier New" panose="02070309020205020404" pitchFamily="49" charset="0"/>
              </a:rPr>
              <a:t>...</a:t>
            </a:r>
          </a:p>
          <a:p>
            <a:pPr marL="0" indent="0">
              <a:buNone/>
            </a:pPr>
            <a:r>
              <a:rPr lang="en-US" sz="1800" dirty="0">
                <a:solidFill>
                  <a:srgbClr val="008000"/>
                </a:solidFill>
                <a:latin typeface="Courier New" panose="02070309020205020404" pitchFamily="49" charset="0"/>
                <a:cs typeface="Courier New" panose="02070309020205020404" pitchFamily="49" charset="0"/>
              </a:rPr>
              <a:t>% Import antenna element in Phased Array</a:t>
            </a:r>
          </a:p>
          <a:p>
            <a:pPr marL="0" indent="0">
              <a:buNone/>
            </a:pPr>
            <a:r>
              <a:rPr lang="en-US" sz="1800" dirty="0">
                <a:latin typeface="Courier New" panose="02070309020205020404" pitchFamily="49" charset="0"/>
                <a:cs typeface="Courier New" panose="02070309020205020404" pitchFamily="49" charset="0"/>
              </a:rPr>
              <a:t>&gt;&gt; </a:t>
            </a:r>
            <a:r>
              <a:rPr lang="en-US" sz="1800" dirty="0" err="1">
                <a:latin typeface="Courier New" panose="02070309020205020404" pitchFamily="49" charset="0"/>
                <a:cs typeface="Courier New" panose="02070309020205020404" pitchFamily="49" charset="0"/>
              </a:rPr>
              <a:t>myantenna</a:t>
            </a:r>
            <a:r>
              <a:rPr lang="en-US" sz="1800" dirty="0">
                <a:latin typeface="Courier New" panose="02070309020205020404" pitchFamily="49" charset="0"/>
                <a:cs typeface="Courier New" panose="02070309020205020404" pitchFamily="49" charset="0"/>
              </a:rPr>
              <a:t> = dipole;</a:t>
            </a:r>
          </a:p>
          <a:p>
            <a:pPr marL="0" indent="0">
              <a:buNone/>
            </a:pPr>
            <a:r>
              <a:rPr lang="en-US" sz="1800" dirty="0">
                <a:latin typeface="Courier New" panose="02070309020205020404" pitchFamily="49" charset="0"/>
                <a:cs typeface="Courier New" panose="02070309020205020404" pitchFamily="49" charset="0"/>
              </a:rPr>
              <a:t>&gt;&gt; </a:t>
            </a:r>
            <a:r>
              <a:rPr lang="en-US" sz="1800" dirty="0" err="1">
                <a:latin typeface="Courier New" panose="02070309020205020404" pitchFamily="49" charset="0"/>
                <a:cs typeface="Courier New" panose="02070309020205020404" pitchFamily="49" charset="0"/>
              </a:rPr>
              <a:t>myURA</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phased.URA</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&gt;&gt; </a:t>
            </a:r>
            <a:r>
              <a:rPr lang="en-US" sz="1800" dirty="0" err="1">
                <a:latin typeface="Courier New" panose="02070309020205020404" pitchFamily="49" charset="0"/>
                <a:cs typeface="Courier New" panose="02070309020205020404" pitchFamily="49" charset="0"/>
              </a:rPr>
              <a:t>myURA.Element</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myantenna</a:t>
            </a:r>
            <a:r>
              <a:rPr lang="en-US" sz="1800" dirty="0">
                <a:latin typeface="Courier New" panose="02070309020205020404" pitchFamily="49" charset="0"/>
                <a:cs typeface="Courier New" panose="02070309020205020404" pitchFamily="49" charset="0"/>
              </a:rPr>
              <a:t>;</a:t>
            </a:r>
          </a:p>
        </p:txBody>
      </p:sp>
      <p:sp>
        <p:nvSpPr>
          <p:cNvPr id="5" name="TextBox 4"/>
          <p:cNvSpPr txBox="1"/>
          <p:nvPr/>
        </p:nvSpPr>
        <p:spPr>
          <a:xfrm>
            <a:off x="4747803" y="4847174"/>
            <a:ext cx="2425076" cy="553998"/>
          </a:xfrm>
          <a:prstGeom prst="rect">
            <a:avLst/>
          </a:prstGeom>
          <a:solidFill>
            <a:schemeClr val="bg1"/>
          </a:solidFill>
        </p:spPr>
        <p:txBody>
          <a:bodyPr wrap="square" rtlCol="0">
            <a:spAutoFit/>
          </a:bodyPr>
          <a:lstStyle/>
          <a:p>
            <a:r>
              <a:rPr lang="en-GB" sz="1500" dirty="0">
                <a:solidFill>
                  <a:schemeClr val="tx2"/>
                </a:solidFill>
                <a:latin typeface="Arial" pitchFamily="34" charset="0"/>
                <a:cs typeface="Arial" pitchFamily="34" charset="0"/>
              </a:rPr>
              <a:t>Antenna element (isolated)</a:t>
            </a:r>
          </a:p>
        </p:txBody>
      </p:sp>
      <p:cxnSp>
        <p:nvCxnSpPr>
          <p:cNvPr id="6" name="Straight Connector 5"/>
          <p:cNvCxnSpPr>
            <a:endCxn id="5" idx="1"/>
          </p:cNvCxnSpPr>
          <p:nvPr/>
        </p:nvCxnSpPr>
        <p:spPr>
          <a:xfrm>
            <a:off x="3792043" y="4955222"/>
            <a:ext cx="955760" cy="168951"/>
          </a:xfrm>
          <a:prstGeom prst="line">
            <a:avLst/>
          </a:prstGeom>
          <a:ln w="25400">
            <a:solidFill>
              <a:schemeClr val="accent5">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92738" y="5412685"/>
            <a:ext cx="3236912" cy="553998"/>
          </a:xfrm>
          <a:prstGeom prst="rect">
            <a:avLst/>
          </a:prstGeom>
          <a:solidFill>
            <a:schemeClr val="bg1"/>
          </a:solidFill>
        </p:spPr>
        <p:txBody>
          <a:bodyPr wrap="square" rtlCol="0">
            <a:spAutoFit/>
          </a:bodyPr>
          <a:lstStyle/>
          <a:p>
            <a:r>
              <a:rPr lang="en-GB" sz="1500" dirty="0">
                <a:solidFill>
                  <a:schemeClr val="tx2"/>
                </a:solidFill>
                <a:latin typeface="Arial" pitchFamily="34" charset="0"/>
                <a:cs typeface="Arial" pitchFamily="34" charset="0"/>
              </a:rPr>
              <a:t>Phased Array System Toolbox </a:t>
            </a:r>
          </a:p>
          <a:p>
            <a:r>
              <a:rPr lang="en-GB" sz="1500" dirty="0">
                <a:solidFill>
                  <a:schemeClr val="tx2"/>
                </a:solidFill>
                <a:latin typeface="Arial" pitchFamily="34" charset="0"/>
                <a:cs typeface="Arial" pitchFamily="34" charset="0"/>
              </a:rPr>
              <a:t>antenna array</a:t>
            </a:r>
          </a:p>
        </p:txBody>
      </p:sp>
      <p:cxnSp>
        <p:nvCxnSpPr>
          <p:cNvPr id="8" name="Straight Connector 7"/>
          <p:cNvCxnSpPr>
            <a:endCxn id="7" idx="1"/>
          </p:cNvCxnSpPr>
          <p:nvPr/>
        </p:nvCxnSpPr>
        <p:spPr>
          <a:xfrm>
            <a:off x="3792043" y="5228399"/>
            <a:ext cx="1600695" cy="461285"/>
          </a:xfrm>
          <a:prstGeom prst="line">
            <a:avLst/>
          </a:prstGeom>
          <a:ln w="25400">
            <a:solidFill>
              <a:schemeClr val="accent5">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021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ounded Rectangle 43"/>
          <p:cNvSpPr/>
          <p:nvPr/>
        </p:nvSpPr>
        <p:spPr>
          <a:xfrm>
            <a:off x="256980" y="3563182"/>
            <a:ext cx="2081063" cy="1170701"/>
          </a:xfrm>
          <a:prstGeom prst="roundRect">
            <a:avLst>
              <a:gd name="adj" fmla="val 2810"/>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latin typeface="Arial" pitchFamily="34" charset="0"/>
              <a:cs typeface="Arial" pitchFamily="34" charset="0"/>
            </a:endParaRPr>
          </a:p>
        </p:txBody>
      </p:sp>
      <p:sp>
        <p:nvSpPr>
          <p:cNvPr id="40" name="Rounded Rectangle 39"/>
          <p:cNvSpPr/>
          <p:nvPr/>
        </p:nvSpPr>
        <p:spPr>
          <a:xfrm>
            <a:off x="5054043" y="2193240"/>
            <a:ext cx="2743719" cy="1011727"/>
          </a:xfrm>
          <a:prstGeom prst="roundRect">
            <a:avLst>
              <a:gd name="adj" fmla="val 7176"/>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latin typeface="Arial" pitchFamily="34" charset="0"/>
              <a:cs typeface="Arial" pitchFamily="34" charset="0"/>
            </a:endParaRPr>
          </a:p>
        </p:txBody>
      </p:sp>
      <p:sp>
        <p:nvSpPr>
          <p:cNvPr id="73" name="Rounded Rectangle 72"/>
          <p:cNvSpPr/>
          <p:nvPr/>
        </p:nvSpPr>
        <p:spPr>
          <a:xfrm>
            <a:off x="5054043" y="2194347"/>
            <a:ext cx="2743719" cy="2538438"/>
          </a:xfrm>
          <a:prstGeom prst="roundRect">
            <a:avLst>
              <a:gd name="adj" fmla="val 2731"/>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latin typeface="Arial" pitchFamily="34" charset="0"/>
              <a:cs typeface="Arial" pitchFamily="34" charset="0"/>
            </a:endParaRPr>
          </a:p>
        </p:txBody>
      </p:sp>
      <p:sp>
        <p:nvSpPr>
          <p:cNvPr id="2" name="Title 1"/>
          <p:cNvSpPr>
            <a:spLocks noGrp="1"/>
          </p:cNvSpPr>
          <p:nvPr>
            <p:ph type="title"/>
          </p:nvPr>
        </p:nvSpPr>
        <p:spPr/>
        <p:txBody>
          <a:bodyPr>
            <a:normAutofit fontScale="90000"/>
          </a:bodyPr>
          <a:lstStyle/>
          <a:p>
            <a:r>
              <a:rPr lang="en-GB" dirty="0"/>
              <a:t>Modelling the Array Radiation Pattern in Practice</a:t>
            </a:r>
          </a:p>
        </p:txBody>
      </p:sp>
      <p:sp>
        <p:nvSpPr>
          <p:cNvPr id="5" name="TextBox 4"/>
          <p:cNvSpPr txBox="1"/>
          <p:nvPr/>
        </p:nvSpPr>
        <p:spPr>
          <a:xfrm>
            <a:off x="1195236" y="1828785"/>
            <a:ext cx="3942105" cy="323165"/>
          </a:xfrm>
          <a:prstGeom prst="rect">
            <a:avLst/>
          </a:prstGeom>
          <a:noFill/>
        </p:spPr>
        <p:txBody>
          <a:bodyPr wrap="none" rtlCol="0">
            <a:spAutoFit/>
          </a:bodyPr>
          <a:lstStyle/>
          <a:p>
            <a:r>
              <a:rPr lang="en-GB" sz="1500" dirty="0">
                <a:latin typeface="Arial" pitchFamily="34" charset="0"/>
                <a:cs typeface="Arial" pitchFamily="34" charset="0"/>
              </a:rPr>
              <a:t>Are the antenna elements spaced far apart?</a:t>
            </a:r>
          </a:p>
        </p:txBody>
      </p:sp>
      <p:grpSp>
        <p:nvGrpSpPr>
          <p:cNvPr id="32" name="Group 31"/>
          <p:cNvGrpSpPr/>
          <p:nvPr/>
        </p:nvGrpSpPr>
        <p:grpSpPr>
          <a:xfrm>
            <a:off x="256980" y="3018601"/>
            <a:ext cx="4762157" cy="1714185"/>
            <a:chOff x="342639" y="2881801"/>
            <a:chExt cx="6349543" cy="2285579"/>
          </a:xfrm>
        </p:grpSpPr>
        <p:sp>
          <p:nvSpPr>
            <p:cNvPr id="70" name="Rounded Rectangle 69"/>
            <p:cNvSpPr/>
            <p:nvPr/>
          </p:nvSpPr>
          <p:spPr>
            <a:xfrm>
              <a:off x="342639" y="3606446"/>
              <a:ext cx="6323182" cy="1560934"/>
            </a:xfrm>
            <a:prstGeom prst="roundRect">
              <a:avLst>
                <a:gd name="adj" fmla="val 2810"/>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latin typeface="Arial" pitchFamily="34" charset="0"/>
                <a:cs typeface="Arial" pitchFamily="34" charset="0"/>
              </a:endParaRPr>
            </a:p>
          </p:txBody>
        </p:sp>
        <p:grpSp>
          <p:nvGrpSpPr>
            <p:cNvPr id="8" name="Group 7"/>
            <p:cNvGrpSpPr/>
            <p:nvPr/>
          </p:nvGrpSpPr>
          <p:grpSpPr>
            <a:xfrm>
              <a:off x="3073861" y="3672551"/>
              <a:ext cx="3618321" cy="1403943"/>
              <a:chOff x="3073861" y="3672551"/>
              <a:chExt cx="3618321" cy="1403943"/>
            </a:xfrm>
          </p:grpSpPr>
          <p:sp>
            <p:nvSpPr>
              <p:cNvPr id="14" name="TextBox 13"/>
              <p:cNvSpPr txBox="1"/>
              <p:nvPr/>
            </p:nvSpPr>
            <p:spPr>
              <a:xfrm>
                <a:off x="3117390" y="3672551"/>
                <a:ext cx="699337" cy="461665"/>
              </a:xfrm>
              <a:prstGeom prst="rect">
                <a:avLst/>
              </a:prstGeom>
              <a:noFill/>
            </p:spPr>
            <p:txBody>
              <a:bodyPr wrap="none" rtlCol="0">
                <a:spAutoFit/>
              </a:bodyPr>
              <a:lstStyle/>
              <a:p>
                <a:r>
                  <a:rPr lang="en-GB" sz="1650" dirty="0">
                    <a:latin typeface="Arial" pitchFamily="34" charset="0"/>
                    <a:cs typeface="Arial" pitchFamily="34" charset="0"/>
                  </a:rPr>
                  <a:t>Mid</a:t>
                </a:r>
              </a:p>
            </p:txBody>
          </p:sp>
          <p:sp>
            <p:nvSpPr>
              <p:cNvPr id="18" name="TextBox 17"/>
              <p:cNvSpPr txBox="1"/>
              <p:nvPr/>
            </p:nvSpPr>
            <p:spPr>
              <a:xfrm>
                <a:off x="3073861" y="4122386"/>
                <a:ext cx="3618321" cy="954108"/>
              </a:xfrm>
              <a:prstGeom prst="rect">
                <a:avLst/>
              </a:prstGeom>
              <a:noFill/>
            </p:spPr>
            <p:txBody>
              <a:bodyPr wrap="square" rIns="54000" rtlCol="0">
                <a:spAutoFit/>
              </a:bodyPr>
              <a:lstStyle/>
              <a:p>
                <a:r>
                  <a:rPr lang="en-GB" sz="1350" dirty="0">
                    <a:solidFill>
                      <a:schemeClr val="bg1">
                        <a:lumMod val="50000"/>
                      </a:schemeClr>
                    </a:solidFill>
                    <a:latin typeface="Arial" pitchFamily="34" charset="0"/>
                    <a:cs typeface="Arial" pitchFamily="34" charset="0"/>
                  </a:rPr>
                  <a:t>Compute the pattern for the central and the edge (corner) </a:t>
                </a:r>
                <a:r>
                  <a:rPr lang="en-GB" sz="1350" b="1" dirty="0">
                    <a:latin typeface="Arial" pitchFamily="34" charset="0"/>
                    <a:cs typeface="Arial" pitchFamily="34" charset="0"/>
                  </a:rPr>
                  <a:t>element embedded in the array</a:t>
                </a:r>
              </a:p>
            </p:txBody>
          </p:sp>
        </p:grpSp>
        <p:cxnSp>
          <p:nvCxnSpPr>
            <p:cNvPr id="28" name="Straight Arrow Connector 27"/>
            <p:cNvCxnSpPr>
              <a:stCxn id="6" idx="2"/>
              <a:endCxn id="14" idx="0"/>
            </p:cNvCxnSpPr>
            <p:nvPr/>
          </p:nvCxnSpPr>
          <p:spPr>
            <a:xfrm>
              <a:off x="3407970" y="2881801"/>
              <a:ext cx="59089" cy="79075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166289" y="2149686"/>
            <a:ext cx="4453896" cy="861361"/>
            <a:chOff x="4221718" y="1723245"/>
            <a:chExt cx="5938528" cy="1148479"/>
          </a:xfrm>
        </p:grpSpPr>
        <p:sp>
          <p:nvSpPr>
            <p:cNvPr id="16" name="TextBox 15"/>
            <p:cNvSpPr txBox="1"/>
            <p:nvPr/>
          </p:nvSpPr>
          <p:spPr>
            <a:xfrm>
              <a:off x="7087353" y="1917617"/>
              <a:ext cx="3072893" cy="954107"/>
            </a:xfrm>
            <a:prstGeom prst="rect">
              <a:avLst/>
            </a:prstGeom>
            <a:noFill/>
          </p:spPr>
          <p:txBody>
            <a:bodyPr wrap="square" rtlCol="0">
              <a:spAutoFit/>
            </a:bodyPr>
            <a:lstStyle/>
            <a:p>
              <a:r>
                <a:rPr lang="en-GB" sz="1350" dirty="0">
                  <a:solidFill>
                    <a:schemeClr val="bg1">
                      <a:lumMod val="50000"/>
                    </a:schemeClr>
                  </a:solidFill>
                  <a:latin typeface="Arial" pitchFamily="34" charset="0"/>
                  <a:cs typeface="Arial" pitchFamily="34" charset="0"/>
                </a:rPr>
                <a:t>Compute the </a:t>
              </a:r>
              <a:r>
                <a:rPr lang="en-GB" sz="1350" b="1" dirty="0">
                  <a:latin typeface="Arial" pitchFamily="34" charset="0"/>
                  <a:cs typeface="Arial" pitchFamily="34" charset="0"/>
                </a:rPr>
                <a:t>isolated element pattern </a:t>
              </a:r>
              <a:r>
                <a:rPr lang="en-GB" sz="1350" dirty="0">
                  <a:solidFill>
                    <a:schemeClr val="bg1">
                      <a:lumMod val="50000"/>
                    </a:schemeClr>
                  </a:solidFill>
                  <a:latin typeface="Arial" pitchFamily="34" charset="0"/>
                  <a:cs typeface="Arial" pitchFamily="34" charset="0"/>
                </a:rPr>
                <a:t>and apply pattern superposition</a:t>
              </a:r>
            </a:p>
          </p:txBody>
        </p:sp>
        <p:cxnSp>
          <p:nvCxnSpPr>
            <p:cNvPr id="22" name="Straight Arrow Connector 21"/>
            <p:cNvCxnSpPr>
              <a:stCxn id="5" idx="2"/>
              <a:endCxn id="16" idx="1"/>
            </p:cNvCxnSpPr>
            <p:nvPr/>
          </p:nvCxnSpPr>
          <p:spPr>
            <a:xfrm>
              <a:off x="4221718" y="1726266"/>
              <a:ext cx="2865635" cy="668406"/>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817518">
              <a:off x="5844033" y="1723245"/>
              <a:ext cx="684376" cy="461665"/>
            </a:xfrm>
            <a:prstGeom prst="rect">
              <a:avLst/>
            </a:prstGeom>
            <a:noFill/>
          </p:spPr>
          <p:txBody>
            <a:bodyPr wrap="none" rtlCol="0">
              <a:spAutoFit/>
            </a:bodyPr>
            <a:lstStyle/>
            <a:p>
              <a:r>
                <a:rPr lang="en-GB" sz="1650" dirty="0">
                  <a:solidFill>
                    <a:schemeClr val="bg1">
                      <a:lumMod val="50000"/>
                    </a:schemeClr>
                  </a:solidFill>
                  <a:latin typeface="Arial" pitchFamily="34" charset="0"/>
                  <a:cs typeface="Arial" pitchFamily="34" charset="0"/>
                </a:rPr>
                <a:t>yes</a:t>
              </a:r>
            </a:p>
          </p:txBody>
        </p:sp>
      </p:grpSp>
      <p:grpSp>
        <p:nvGrpSpPr>
          <p:cNvPr id="25" name="Group 24"/>
          <p:cNvGrpSpPr/>
          <p:nvPr/>
        </p:nvGrpSpPr>
        <p:grpSpPr>
          <a:xfrm>
            <a:off x="1218112" y="2134524"/>
            <a:ext cx="2675732" cy="884079"/>
            <a:chOff x="1624149" y="1703029"/>
            <a:chExt cx="3567643" cy="1178770"/>
          </a:xfrm>
        </p:grpSpPr>
        <p:sp>
          <p:nvSpPr>
            <p:cNvPr id="6" name="TextBox 5"/>
            <p:cNvSpPr txBox="1"/>
            <p:nvPr/>
          </p:nvSpPr>
          <p:spPr>
            <a:xfrm>
              <a:off x="1624149" y="2450913"/>
              <a:ext cx="3567643" cy="430886"/>
            </a:xfrm>
            <a:prstGeom prst="rect">
              <a:avLst/>
            </a:prstGeom>
            <a:noFill/>
          </p:spPr>
          <p:txBody>
            <a:bodyPr wrap="none" rtlCol="0">
              <a:spAutoFit/>
            </a:bodyPr>
            <a:lstStyle/>
            <a:p>
              <a:r>
                <a:rPr lang="en-GB" sz="1500" dirty="0">
                  <a:latin typeface="Arial" pitchFamily="34" charset="0"/>
                  <a:cs typeface="Arial" pitchFamily="34" charset="0"/>
                </a:rPr>
                <a:t>What is the size of the array?</a:t>
              </a:r>
            </a:p>
          </p:txBody>
        </p:sp>
        <p:cxnSp>
          <p:nvCxnSpPr>
            <p:cNvPr id="21" name="Straight Arrow Connector 20"/>
            <p:cNvCxnSpPr>
              <a:stCxn id="5" idx="2"/>
              <a:endCxn id="6" idx="0"/>
            </p:cNvCxnSpPr>
            <p:nvPr/>
          </p:nvCxnSpPr>
          <p:spPr>
            <a:xfrm flipH="1">
              <a:off x="3407970" y="1726266"/>
              <a:ext cx="813748" cy="724647"/>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rot="19206680">
              <a:off x="3357910" y="1703029"/>
              <a:ext cx="558272" cy="461665"/>
            </a:xfrm>
            <a:prstGeom prst="rect">
              <a:avLst/>
            </a:prstGeom>
            <a:noFill/>
          </p:spPr>
          <p:txBody>
            <a:bodyPr wrap="none" rtlCol="0">
              <a:spAutoFit/>
            </a:bodyPr>
            <a:lstStyle/>
            <a:p>
              <a:r>
                <a:rPr lang="en-GB" sz="1650" dirty="0">
                  <a:solidFill>
                    <a:schemeClr val="bg1">
                      <a:lumMod val="50000"/>
                    </a:schemeClr>
                  </a:solidFill>
                  <a:latin typeface="Arial" pitchFamily="34" charset="0"/>
                  <a:cs typeface="Arial" pitchFamily="34" charset="0"/>
                </a:rPr>
                <a:t>no</a:t>
              </a:r>
            </a:p>
          </p:txBody>
        </p:sp>
      </p:grpSp>
      <p:grpSp>
        <p:nvGrpSpPr>
          <p:cNvPr id="29" name="Group 28"/>
          <p:cNvGrpSpPr/>
          <p:nvPr/>
        </p:nvGrpSpPr>
        <p:grpSpPr>
          <a:xfrm>
            <a:off x="256979" y="3018602"/>
            <a:ext cx="2298999" cy="1646018"/>
            <a:chOff x="342639" y="2881803"/>
            <a:chExt cx="3065332" cy="2194692"/>
          </a:xfrm>
        </p:grpSpPr>
        <p:grpSp>
          <p:nvGrpSpPr>
            <p:cNvPr id="9" name="Group 8"/>
            <p:cNvGrpSpPr/>
            <p:nvPr/>
          </p:nvGrpSpPr>
          <p:grpSpPr>
            <a:xfrm>
              <a:off x="342639" y="3672551"/>
              <a:ext cx="2787932" cy="1403944"/>
              <a:chOff x="342639" y="3672551"/>
              <a:chExt cx="2787932" cy="1403944"/>
            </a:xfrm>
          </p:grpSpPr>
          <p:sp>
            <p:nvSpPr>
              <p:cNvPr id="13" name="TextBox 12"/>
              <p:cNvSpPr txBox="1"/>
              <p:nvPr/>
            </p:nvSpPr>
            <p:spPr>
              <a:xfrm>
                <a:off x="420714" y="3672551"/>
                <a:ext cx="949405" cy="461666"/>
              </a:xfrm>
              <a:prstGeom prst="rect">
                <a:avLst/>
              </a:prstGeom>
              <a:noFill/>
            </p:spPr>
            <p:txBody>
              <a:bodyPr wrap="none" rtlCol="0">
                <a:spAutoFit/>
              </a:bodyPr>
              <a:lstStyle/>
              <a:p>
                <a:r>
                  <a:rPr lang="en-GB" sz="1650" dirty="0">
                    <a:latin typeface="Arial" pitchFamily="34" charset="0"/>
                    <a:cs typeface="Arial" pitchFamily="34" charset="0"/>
                  </a:rPr>
                  <a:t>Small</a:t>
                </a:r>
              </a:p>
            </p:txBody>
          </p:sp>
          <p:sp>
            <p:nvSpPr>
              <p:cNvPr id="17" name="TextBox 16"/>
              <p:cNvSpPr txBox="1"/>
              <p:nvPr/>
            </p:nvSpPr>
            <p:spPr>
              <a:xfrm>
                <a:off x="342639" y="4122386"/>
                <a:ext cx="2787932" cy="954109"/>
              </a:xfrm>
              <a:prstGeom prst="rect">
                <a:avLst/>
              </a:prstGeom>
              <a:noFill/>
            </p:spPr>
            <p:txBody>
              <a:bodyPr wrap="square" lIns="54000" rIns="54000" rtlCol="0">
                <a:spAutoFit/>
              </a:bodyPr>
              <a:lstStyle/>
              <a:p>
                <a:r>
                  <a:rPr lang="en-GB" sz="1350" dirty="0">
                    <a:solidFill>
                      <a:schemeClr val="bg1">
                        <a:lumMod val="50000"/>
                      </a:schemeClr>
                    </a:solidFill>
                    <a:latin typeface="Arial" pitchFamily="34" charset="0"/>
                    <a:cs typeface="Arial" pitchFamily="34" charset="0"/>
                  </a:rPr>
                  <a:t>Compute the pattern for each </a:t>
                </a:r>
                <a:r>
                  <a:rPr lang="en-GB" sz="1350" b="1" dirty="0">
                    <a:latin typeface="Arial" pitchFamily="34" charset="0"/>
                    <a:cs typeface="Arial" pitchFamily="34" charset="0"/>
                  </a:rPr>
                  <a:t>element embedded in the array</a:t>
                </a:r>
              </a:p>
            </p:txBody>
          </p:sp>
        </p:grpSp>
        <p:cxnSp>
          <p:nvCxnSpPr>
            <p:cNvPr id="26" name="Straight Arrow Connector 25"/>
            <p:cNvCxnSpPr>
              <a:stCxn id="6" idx="2"/>
              <a:endCxn id="13" idx="0"/>
            </p:cNvCxnSpPr>
            <p:nvPr/>
          </p:nvCxnSpPr>
          <p:spPr>
            <a:xfrm flipH="1">
              <a:off x="895416" y="2881803"/>
              <a:ext cx="2512555" cy="790748"/>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20526581">
              <a:off x="1456822" y="2925703"/>
              <a:ext cx="722848" cy="461666"/>
            </a:xfrm>
            <a:prstGeom prst="rect">
              <a:avLst/>
            </a:prstGeom>
            <a:noFill/>
          </p:spPr>
          <p:txBody>
            <a:bodyPr wrap="none" rtlCol="0">
              <a:spAutoFit/>
            </a:bodyPr>
            <a:lstStyle/>
            <a:p>
              <a:r>
                <a:rPr lang="en-GB" sz="1650" dirty="0">
                  <a:solidFill>
                    <a:schemeClr val="bg1">
                      <a:lumMod val="50000"/>
                    </a:schemeClr>
                  </a:solidFill>
                  <a:latin typeface="Arial" pitchFamily="34" charset="0"/>
                  <a:cs typeface="Arial" pitchFamily="34" charset="0"/>
                </a:rPr>
                <a:t>&lt;10</a:t>
              </a:r>
            </a:p>
          </p:txBody>
        </p:sp>
      </p:grpSp>
      <p:grpSp>
        <p:nvGrpSpPr>
          <p:cNvPr id="3" name="Group 2"/>
          <p:cNvGrpSpPr/>
          <p:nvPr/>
        </p:nvGrpSpPr>
        <p:grpSpPr>
          <a:xfrm>
            <a:off x="2040731" y="4933726"/>
            <a:ext cx="3393131" cy="963737"/>
            <a:chOff x="2720974" y="5435301"/>
            <a:chExt cx="4524175" cy="1284983"/>
          </a:xfrm>
        </p:grpSpPr>
        <p:sp>
          <p:nvSpPr>
            <p:cNvPr id="61" name="Curved Right Arrow 60"/>
            <p:cNvSpPr/>
            <p:nvPr/>
          </p:nvSpPr>
          <p:spPr>
            <a:xfrm rot="17280090">
              <a:off x="5761399" y="5236534"/>
              <a:ext cx="659418" cy="2308082"/>
            </a:xfrm>
            <a:prstGeom prst="curvedRightArrow">
              <a:avLst>
                <a:gd name="adj1" fmla="val 59589"/>
                <a:gd name="adj2" fmla="val 118602"/>
                <a:gd name="adj3" fmla="val 25000"/>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solidFill>
                  <a:schemeClr val="tx1"/>
                </a:solidFill>
                <a:latin typeface="Arial" pitchFamily="34" charset="0"/>
                <a:cs typeface="Arial" pitchFamily="34" charset="0"/>
              </a:endParaRPr>
            </a:p>
          </p:txBody>
        </p:sp>
        <p:sp>
          <p:nvSpPr>
            <p:cNvPr id="47" name="TextBox 46"/>
            <p:cNvSpPr txBox="1"/>
            <p:nvPr/>
          </p:nvSpPr>
          <p:spPr>
            <a:xfrm>
              <a:off x="2720974" y="5435301"/>
              <a:ext cx="2967052" cy="461665"/>
            </a:xfrm>
            <a:prstGeom prst="rect">
              <a:avLst/>
            </a:prstGeom>
            <a:solidFill>
              <a:schemeClr val="bg1"/>
            </a:solidFill>
          </p:spPr>
          <p:txBody>
            <a:bodyPr wrap="none" rtlCol="0">
              <a:spAutoFit/>
            </a:bodyPr>
            <a:lstStyle/>
            <a:p>
              <a:r>
                <a:rPr lang="en-GB" sz="1650" dirty="0">
                  <a:solidFill>
                    <a:schemeClr val="tx2"/>
                  </a:solidFill>
                  <a:latin typeface="Arial" pitchFamily="34" charset="0"/>
                  <a:cs typeface="Arial" pitchFamily="34" charset="0"/>
                </a:rPr>
                <a:t>Heterogeneous</a:t>
              </a:r>
              <a:r>
                <a:rPr lang="en-GB" sz="1650" dirty="0">
                  <a:latin typeface="Arial" pitchFamily="34" charset="0"/>
                  <a:cs typeface="Arial" pitchFamily="34" charset="0"/>
                </a:rPr>
                <a:t> </a:t>
              </a:r>
              <a:r>
                <a:rPr lang="en-GB" sz="1650" dirty="0">
                  <a:solidFill>
                    <a:schemeClr val="tx2"/>
                  </a:solidFill>
                  <a:latin typeface="Arial" pitchFamily="34" charset="0"/>
                  <a:cs typeface="Arial" pitchFamily="34" charset="0"/>
                </a:rPr>
                <a:t>array </a:t>
              </a:r>
            </a:p>
          </p:txBody>
        </p:sp>
      </p:grpSp>
      <p:sp>
        <p:nvSpPr>
          <p:cNvPr id="59" name="TextBox 58"/>
          <p:cNvSpPr txBox="1"/>
          <p:nvPr/>
        </p:nvSpPr>
        <p:spPr>
          <a:xfrm>
            <a:off x="5386794" y="5162076"/>
            <a:ext cx="2651681" cy="600164"/>
          </a:xfrm>
          <a:prstGeom prst="rect">
            <a:avLst/>
          </a:prstGeom>
          <a:solidFill>
            <a:schemeClr val="bg1"/>
          </a:solidFill>
        </p:spPr>
        <p:txBody>
          <a:bodyPr wrap="square" rtlCol="0">
            <a:spAutoFit/>
          </a:bodyPr>
          <a:lstStyle/>
          <a:p>
            <a:pPr algn="ctr"/>
            <a:r>
              <a:rPr lang="en-GB" sz="1650" b="1" dirty="0">
                <a:latin typeface="Arial" pitchFamily="34" charset="0"/>
                <a:cs typeface="Arial" pitchFamily="34" charset="0"/>
              </a:rPr>
              <a:t>Validate (when possible)</a:t>
            </a:r>
          </a:p>
          <a:p>
            <a:pPr algn="ctr"/>
            <a:r>
              <a:rPr lang="en-GB" sz="1650" b="1" dirty="0">
                <a:latin typeface="Arial" pitchFamily="34" charset="0"/>
                <a:cs typeface="Arial" pitchFamily="34" charset="0"/>
              </a:rPr>
              <a:t>with full EM simulation</a:t>
            </a:r>
          </a:p>
        </p:txBody>
      </p:sp>
      <p:grpSp>
        <p:nvGrpSpPr>
          <p:cNvPr id="4" name="Group 3"/>
          <p:cNvGrpSpPr/>
          <p:nvPr/>
        </p:nvGrpSpPr>
        <p:grpSpPr>
          <a:xfrm>
            <a:off x="8139980" y="2292214"/>
            <a:ext cx="543747" cy="3415715"/>
            <a:chOff x="10912684" y="1920585"/>
            <a:chExt cx="724996" cy="4554286"/>
          </a:xfrm>
        </p:grpSpPr>
        <p:sp>
          <p:nvSpPr>
            <p:cNvPr id="63" name="Curved Right Arrow 62"/>
            <p:cNvSpPr/>
            <p:nvPr/>
          </p:nvSpPr>
          <p:spPr>
            <a:xfrm rot="11708662" flipV="1">
              <a:off x="10978262" y="3912352"/>
              <a:ext cx="659418" cy="2562519"/>
            </a:xfrm>
            <a:prstGeom prst="curvedRightArrow">
              <a:avLst>
                <a:gd name="adj1" fmla="val 59589"/>
                <a:gd name="adj2" fmla="val 118602"/>
                <a:gd name="adj3" fmla="val 25000"/>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solidFill>
                  <a:schemeClr val="tx1"/>
                </a:solidFill>
                <a:latin typeface="Arial" pitchFamily="34" charset="0"/>
                <a:cs typeface="Arial" pitchFamily="34" charset="0"/>
              </a:endParaRPr>
            </a:p>
          </p:txBody>
        </p:sp>
        <p:sp>
          <p:nvSpPr>
            <p:cNvPr id="46" name="TextBox 45"/>
            <p:cNvSpPr txBox="1"/>
            <p:nvPr/>
          </p:nvSpPr>
          <p:spPr>
            <a:xfrm rot="16200000">
              <a:off x="9824565" y="3008704"/>
              <a:ext cx="2637903" cy="461665"/>
            </a:xfrm>
            <a:prstGeom prst="rect">
              <a:avLst/>
            </a:prstGeom>
            <a:solidFill>
              <a:schemeClr val="bg1"/>
            </a:solidFill>
          </p:spPr>
          <p:txBody>
            <a:bodyPr wrap="none" rtlCol="0">
              <a:spAutoFit/>
            </a:bodyPr>
            <a:lstStyle/>
            <a:p>
              <a:r>
                <a:rPr lang="en-GB" sz="1650" dirty="0">
                  <a:solidFill>
                    <a:schemeClr val="accent3"/>
                  </a:solidFill>
                  <a:latin typeface="Arial" pitchFamily="34" charset="0"/>
                  <a:cs typeface="Arial" pitchFamily="34" charset="0"/>
                </a:rPr>
                <a:t>Homogenous array</a:t>
              </a:r>
            </a:p>
          </p:txBody>
        </p:sp>
      </p:grpSp>
      <p:grpSp>
        <p:nvGrpSpPr>
          <p:cNvPr id="30" name="Group 29"/>
          <p:cNvGrpSpPr/>
          <p:nvPr/>
        </p:nvGrpSpPr>
        <p:grpSpPr>
          <a:xfrm>
            <a:off x="2555978" y="3017441"/>
            <a:ext cx="5019080" cy="1633689"/>
            <a:chOff x="3407971" y="2880254"/>
            <a:chExt cx="6692106" cy="2178252"/>
          </a:xfrm>
        </p:grpSpPr>
        <p:cxnSp>
          <p:nvCxnSpPr>
            <p:cNvPr id="31" name="Straight Arrow Connector 30"/>
            <p:cNvCxnSpPr>
              <a:stCxn id="6" idx="2"/>
            </p:cNvCxnSpPr>
            <p:nvPr/>
          </p:nvCxnSpPr>
          <p:spPr>
            <a:xfrm>
              <a:off x="3407971" y="2881802"/>
              <a:ext cx="3678629" cy="707323"/>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630519">
              <a:off x="5285563" y="2880254"/>
              <a:ext cx="1175964" cy="461665"/>
            </a:xfrm>
            <a:prstGeom prst="rect">
              <a:avLst/>
            </a:prstGeom>
            <a:noFill/>
          </p:spPr>
          <p:txBody>
            <a:bodyPr wrap="none" rtlCol="0">
              <a:spAutoFit/>
            </a:bodyPr>
            <a:lstStyle/>
            <a:p>
              <a:r>
                <a:rPr lang="en-GB" sz="1650" dirty="0">
                  <a:solidFill>
                    <a:schemeClr val="bg1">
                      <a:lumMod val="50000"/>
                    </a:schemeClr>
                  </a:solidFill>
                  <a:latin typeface="Arial" pitchFamily="34" charset="0"/>
                  <a:cs typeface="Arial" pitchFamily="34" charset="0"/>
                </a:rPr>
                <a:t>&gt;10x10</a:t>
              </a:r>
            </a:p>
          </p:txBody>
        </p:sp>
        <p:grpSp>
          <p:nvGrpSpPr>
            <p:cNvPr id="23" name="Group 22"/>
            <p:cNvGrpSpPr/>
            <p:nvPr/>
          </p:nvGrpSpPr>
          <p:grpSpPr>
            <a:xfrm>
              <a:off x="6962760" y="3672551"/>
              <a:ext cx="3137317" cy="1385955"/>
              <a:chOff x="6840514" y="3670124"/>
              <a:chExt cx="3137317" cy="1385955"/>
            </a:xfrm>
          </p:grpSpPr>
          <p:sp>
            <p:nvSpPr>
              <p:cNvPr id="15" name="TextBox 14"/>
              <p:cNvSpPr txBox="1"/>
              <p:nvPr/>
            </p:nvSpPr>
            <p:spPr>
              <a:xfrm>
                <a:off x="6840514" y="3670124"/>
                <a:ext cx="1043449" cy="461665"/>
              </a:xfrm>
              <a:prstGeom prst="rect">
                <a:avLst/>
              </a:prstGeom>
              <a:noFill/>
            </p:spPr>
            <p:txBody>
              <a:bodyPr wrap="none" rtlCol="0">
                <a:spAutoFit/>
              </a:bodyPr>
              <a:lstStyle/>
              <a:p>
                <a:r>
                  <a:rPr lang="en-GB" sz="1650" dirty="0">
                    <a:latin typeface="Arial" pitchFamily="34" charset="0"/>
                    <a:cs typeface="Arial" pitchFamily="34" charset="0"/>
                  </a:rPr>
                  <a:t>Large </a:t>
                </a:r>
              </a:p>
            </p:txBody>
          </p:sp>
          <p:sp>
            <p:nvSpPr>
              <p:cNvPr id="19" name="TextBox 18"/>
              <p:cNvSpPr txBox="1"/>
              <p:nvPr/>
            </p:nvSpPr>
            <p:spPr>
              <a:xfrm>
                <a:off x="6840514" y="4101971"/>
                <a:ext cx="3137317" cy="954108"/>
              </a:xfrm>
              <a:prstGeom prst="rect">
                <a:avLst/>
              </a:prstGeom>
              <a:noFill/>
            </p:spPr>
            <p:txBody>
              <a:bodyPr wrap="square" rtlCol="0">
                <a:spAutoFit/>
              </a:bodyPr>
              <a:lstStyle/>
              <a:p>
                <a:r>
                  <a:rPr lang="en-GB" sz="1350" dirty="0">
                    <a:solidFill>
                      <a:schemeClr val="bg1">
                        <a:lumMod val="50000"/>
                      </a:schemeClr>
                    </a:solidFill>
                    <a:latin typeface="Arial" pitchFamily="34" charset="0"/>
                    <a:cs typeface="Arial" pitchFamily="34" charset="0"/>
                  </a:rPr>
                  <a:t>Compute the pattern for the central element with the </a:t>
                </a:r>
                <a:r>
                  <a:rPr lang="en-GB" sz="1350" b="1" dirty="0">
                    <a:latin typeface="Arial" pitchFamily="34" charset="0"/>
                    <a:cs typeface="Arial" pitchFamily="34" charset="0"/>
                  </a:rPr>
                  <a:t>infinite array approach</a:t>
                </a:r>
              </a:p>
            </p:txBody>
          </p:sp>
        </p:grpSp>
      </p:grpSp>
    </p:spTree>
    <p:extLst>
      <p:ext uri="{BB962C8B-B14F-4D97-AF65-F5344CB8AC3E}">
        <p14:creationId xmlns:p14="http://schemas.microsoft.com/office/powerpoint/2010/main" val="371056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0" grpId="0" animBg="1"/>
      <p:bldP spid="73" grpId="0" animBg="1"/>
      <p:bldP spid="5" grpId="0"/>
      <p:bldP spid="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can I model element interaction without doing </a:t>
            </a:r>
            <a:r>
              <a:rPr lang="en-US" dirty="0" err="1"/>
              <a:t>fullwave</a:t>
            </a:r>
            <a:r>
              <a:rPr lang="en-US" dirty="0"/>
              <a:t> EM simulation?</a:t>
            </a:r>
          </a:p>
        </p:txBody>
      </p:sp>
      <p:sp>
        <p:nvSpPr>
          <p:cNvPr id="3" name="Content Placeholder 2"/>
          <p:cNvSpPr>
            <a:spLocks noGrp="1"/>
          </p:cNvSpPr>
          <p:nvPr>
            <p:ph idx="1"/>
          </p:nvPr>
        </p:nvSpPr>
        <p:spPr>
          <a:xfrm>
            <a:off x="551144" y="2859548"/>
            <a:ext cx="8592855" cy="3266615"/>
          </a:xfrm>
        </p:spPr>
        <p:txBody>
          <a:bodyPr>
            <a:normAutofit/>
          </a:bodyPr>
          <a:lstStyle/>
          <a:p>
            <a:r>
              <a:rPr lang="en-US" sz="1800" dirty="0"/>
              <a:t>Calculate the embedded element pattern and use the same concepts as mentioned before for doing pattern multiplication.</a:t>
            </a:r>
          </a:p>
        </p:txBody>
      </p:sp>
      <p:pic>
        <p:nvPicPr>
          <p:cNvPr id="5" name="Picture 4"/>
          <p:cNvPicPr>
            <a:picLocks noChangeAspect="1"/>
          </p:cNvPicPr>
          <p:nvPr/>
        </p:nvPicPr>
        <p:blipFill>
          <a:blip r:embed="rId2"/>
          <a:stretch>
            <a:fillRect/>
          </a:stretch>
        </p:blipFill>
        <p:spPr>
          <a:xfrm>
            <a:off x="457200" y="3537383"/>
            <a:ext cx="4650272" cy="2427197"/>
          </a:xfrm>
          <a:prstGeom prst="rect">
            <a:avLst/>
          </a:prstGeom>
        </p:spPr>
      </p:pic>
      <p:grpSp>
        <p:nvGrpSpPr>
          <p:cNvPr id="6" name="Group 5"/>
          <p:cNvGrpSpPr/>
          <p:nvPr/>
        </p:nvGrpSpPr>
        <p:grpSpPr>
          <a:xfrm>
            <a:off x="6626531" y="4028232"/>
            <a:ext cx="2492991" cy="2482987"/>
            <a:chOff x="3698995" y="3248641"/>
            <a:chExt cx="3953151" cy="3729325"/>
          </a:xfrm>
        </p:grpSpPr>
        <p:pic>
          <p:nvPicPr>
            <p:cNvPr id="7" name="Picture 6"/>
            <p:cNvPicPr>
              <a:picLocks noChangeAspect="1"/>
            </p:cNvPicPr>
            <p:nvPr/>
          </p:nvPicPr>
          <p:blipFill>
            <a:blip r:embed="rId3"/>
            <a:stretch>
              <a:fillRect/>
            </a:stretch>
          </p:blipFill>
          <p:spPr>
            <a:xfrm>
              <a:off x="4460570" y="3985888"/>
              <a:ext cx="2430000" cy="2160000"/>
            </a:xfrm>
            <a:prstGeom prst="rect">
              <a:avLst/>
            </a:prstGeom>
          </p:spPr>
        </p:pic>
        <p:sp>
          <p:nvSpPr>
            <p:cNvPr id="8" name="TextBox 7"/>
            <p:cNvSpPr txBox="1"/>
            <p:nvPr/>
          </p:nvSpPr>
          <p:spPr>
            <a:xfrm>
              <a:off x="3698995" y="6145888"/>
              <a:ext cx="3953151" cy="832078"/>
            </a:xfrm>
            <a:prstGeom prst="rect">
              <a:avLst/>
            </a:prstGeom>
            <a:noFill/>
          </p:spPr>
          <p:txBody>
            <a:bodyPr wrap="none" rtlCol="0">
              <a:spAutoFit/>
            </a:bodyPr>
            <a:lstStyle/>
            <a:p>
              <a:pPr algn="ctr"/>
              <a:r>
                <a:rPr lang="en-GB" sz="1500" dirty="0">
                  <a:solidFill>
                    <a:schemeClr val="tx2"/>
                  </a:solidFill>
                  <a:latin typeface="Courier New" panose="02070309020205020404" pitchFamily="49" charset="0"/>
                  <a:cs typeface="Courier New" panose="02070309020205020404" pitchFamily="49" charset="0"/>
                </a:rPr>
                <a:t>pattern(l, 10e9, ...</a:t>
              </a:r>
            </a:p>
            <a:p>
              <a:pPr algn="ctr"/>
              <a:r>
                <a:rPr lang="en-GB" sz="1500" dirty="0">
                  <a:solidFill>
                    <a:schemeClr val="tx2"/>
                  </a:solidFill>
                  <a:latin typeface="Courier New" panose="02070309020205020404" pitchFamily="49" charset="0"/>
                  <a:cs typeface="Courier New" panose="02070309020205020404" pitchFamily="49" charset="0"/>
                </a:rPr>
                <a:t>'ElementNumber',2);</a:t>
              </a:r>
            </a:p>
          </p:txBody>
        </p:sp>
        <p:sp>
          <p:nvSpPr>
            <p:cNvPr id="9" name="TextBox 8"/>
            <p:cNvSpPr txBox="1"/>
            <p:nvPr/>
          </p:nvSpPr>
          <p:spPr>
            <a:xfrm>
              <a:off x="4370986" y="3248641"/>
              <a:ext cx="2609167" cy="832078"/>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Embedded element</a:t>
              </a:r>
            </a:p>
          </p:txBody>
        </p:sp>
      </p:grpSp>
      <p:grpSp>
        <p:nvGrpSpPr>
          <p:cNvPr id="10" name="Group 9"/>
          <p:cNvGrpSpPr/>
          <p:nvPr/>
        </p:nvGrpSpPr>
        <p:grpSpPr>
          <a:xfrm>
            <a:off x="4847571" y="3269953"/>
            <a:ext cx="2146742" cy="1655991"/>
            <a:chOff x="8262525" y="3600609"/>
            <a:chExt cx="3791457" cy="3321041"/>
          </a:xfrm>
        </p:grpSpPr>
        <p:sp>
          <p:nvSpPr>
            <p:cNvPr id="11" name="TextBox 10"/>
            <p:cNvSpPr txBox="1"/>
            <p:nvPr/>
          </p:nvSpPr>
          <p:spPr>
            <a:xfrm>
              <a:off x="8262525" y="6273552"/>
              <a:ext cx="3791457" cy="648098"/>
            </a:xfrm>
            <a:prstGeom prst="rect">
              <a:avLst/>
            </a:prstGeom>
            <a:noFill/>
          </p:spPr>
          <p:txBody>
            <a:bodyPr wrap="none" rtlCol="0">
              <a:spAutoFit/>
            </a:bodyPr>
            <a:lstStyle/>
            <a:p>
              <a:pPr algn="ctr"/>
              <a:r>
                <a:rPr lang="en-GB" sz="1500" dirty="0">
                  <a:solidFill>
                    <a:schemeClr val="tx2"/>
                  </a:solidFill>
                  <a:latin typeface="Courier New" panose="02070309020205020404" pitchFamily="49" charset="0"/>
                  <a:cs typeface="Courier New" panose="02070309020205020404" pitchFamily="49" charset="0"/>
                </a:rPr>
                <a:t>pattern(l, 10e9);</a:t>
              </a:r>
            </a:p>
          </p:txBody>
        </p:sp>
        <p:pic>
          <p:nvPicPr>
            <p:cNvPr id="12" name="Picture 11"/>
            <p:cNvPicPr>
              <a:picLocks noChangeAspect="1"/>
            </p:cNvPicPr>
            <p:nvPr/>
          </p:nvPicPr>
          <p:blipFill>
            <a:blip r:embed="rId4"/>
            <a:stretch>
              <a:fillRect/>
            </a:stretch>
          </p:blipFill>
          <p:spPr>
            <a:xfrm>
              <a:off x="8912080" y="4136931"/>
              <a:ext cx="2492347" cy="2160000"/>
            </a:xfrm>
            <a:prstGeom prst="rect">
              <a:avLst/>
            </a:prstGeom>
          </p:spPr>
        </p:pic>
        <p:sp>
          <p:nvSpPr>
            <p:cNvPr id="13" name="TextBox 12"/>
            <p:cNvSpPr txBox="1"/>
            <p:nvPr/>
          </p:nvSpPr>
          <p:spPr>
            <a:xfrm>
              <a:off x="9117085" y="3600609"/>
              <a:ext cx="2105146" cy="648098"/>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Full wave</a:t>
              </a:r>
            </a:p>
          </p:txBody>
        </p:sp>
      </p:grpSp>
    </p:spTree>
    <p:extLst>
      <p:ext uri="{BB962C8B-B14F-4D97-AF65-F5344CB8AC3E}">
        <p14:creationId xmlns:p14="http://schemas.microsoft.com/office/powerpoint/2010/main" val="14862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sort of system model could ultimately be developed using MathWorks tools?</a:t>
            </a:r>
          </a:p>
        </p:txBody>
      </p:sp>
      <p:pic>
        <p:nvPicPr>
          <p:cNvPr id="3" name="Picture 2"/>
          <p:cNvPicPr>
            <a:picLocks noChangeAspect="1"/>
          </p:cNvPicPr>
          <p:nvPr/>
        </p:nvPicPr>
        <p:blipFill>
          <a:blip r:embed="rId2"/>
          <a:stretch>
            <a:fillRect/>
          </a:stretch>
        </p:blipFill>
        <p:spPr>
          <a:xfrm>
            <a:off x="706334" y="2891162"/>
            <a:ext cx="7578935" cy="3272987"/>
          </a:xfrm>
          <a:prstGeom prst="rect">
            <a:avLst/>
          </a:prstGeom>
        </p:spPr>
      </p:pic>
    </p:spTree>
    <p:extLst>
      <p:ext uri="{BB962C8B-B14F-4D97-AF65-F5344CB8AC3E}">
        <p14:creationId xmlns:p14="http://schemas.microsoft.com/office/powerpoint/2010/main" val="3453149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2" y="1200151"/>
            <a:ext cx="8077200" cy="608157"/>
          </a:xfrm>
        </p:spPr>
        <p:txBody>
          <a:bodyPr>
            <a:normAutofit fontScale="90000"/>
          </a:bodyPr>
          <a:lstStyle/>
          <a:p>
            <a:r>
              <a:rPr lang="en-GB" dirty="0"/>
              <a:t>What if my Array is Really Large?</a:t>
            </a:r>
          </a:p>
        </p:txBody>
      </p:sp>
      <p:sp>
        <p:nvSpPr>
          <p:cNvPr id="3" name="Content Placeholder 2"/>
          <p:cNvSpPr>
            <a:spLocks noGrp="1"/>
          </p:cNvSpPr>
          <p:nvPr>
            <p:ph idx="1"/>
          </p:nvPr>
        </p:nvSpPr>
        <p:spPr>
          <a:xfrm>
            <a:off x="457200" y="1885950"/>
            <a:ext cx="8581030" cy="2318509"/>
          </a:xfrm>
        </p:spPr>
        <p:txBody>
          <a:bodyPr>
            <a:normAutofit/>
          </a:bodyPr>
          <a:lstStyle/>
          <a:p>
            <a:r>
              <a:rPr lang="en-GB" sz="2400" dirty="0"/>
              <a:t>Infinite Array Analysis</a:t>
            </a:r>
          </a:p>
          <a:p>
            <a:pPr lvl="1"/>
            <a:r>
              <a:rPr lang="en-GB" sz="1800" dirty="0"/>
              <a:t>Repeat unit cell infinitely</a:t>
            </a:r>
          </a:p>
          <a:p>
            <a:pPr lvl="1"/>
            <a:r>
              <a:rPr lang="en-GB" sz="1800" dirty="0"/>
              <a:t>Impedance and pattern become function of frequency and scan angle</a:t>
            </a:r>
          </a:p>
          <a:p>
            <a:pPr lvl="1"/>
            <a:r>
              <a:rPr lang="en-GB" sz="1800" dirty="0"/>
              <a:t>Ignore edge effects</a:t>
            </a:r>
          </a:p>
          <a:p>
            <a:pPr lvl="1"/>
            <a:r>
              <a:rPr lang="en-GB" sz="1800" dirty="0"/>
              <a:t>Captures mutual coupling</a:t>
            </a:r>
          </a:p>
          <a:p>
            <a:r>
              <a:rPr lang="en-GB" sz="2400" dirty="0"/>
              <a:t>Validate with full wave simulation on smaller arrays</a:t>
            </a:r>
          </a:p>
          <a:p>
            <a:pPr marL="0" indent="0">
              <a:buNone/>
            </a:pPr>
            <a:endParaRPr lang="en-GB" dirty="0"/>
          </a:p>
        </p:txBody>
      </p:sp>
      <p:pic>
        <p:nvPicPr>
          <p:cNvPr id="4" name="Picture 3"/>
          <p:cNvPicPr>
            <a:picLocks noChangeAspect="1"/>
          </p:cNvPicPr>
          <p:nvPr/>
        </p:nvPicPr>
        <p:blipFill>
          <a:blip r:embed="rId2"/>
          <a:stretch>
            <a:fillRect/>
          </a:stretch>
        </p:blipFill>
        <p:spPr>
          <a:xfrm>
            <a:off x="7289805" y="2939427"/>
            <a:ext cx="1518750" cy="1350000"/>
          </a:xfrm>
          <a:prstGeom prst="rect">
            <a:avLst/>
          </a:prstGeom>
        </p:spPr>
      </p:pic>
      <p:grpSp>
        <p:nvGrpSpPr>
          <p:cNvPr id="20" name="Group 19"/>
          <p:cNvGrpSpPr/>
          <p:nvPr/>
        </p:nvGrpSpPr>
        <p:grpSpPr>
          <a:xfrm>
            <a:off x="157840" y="4123636"/>
            <a:ext cx="6558351" cy="1993342"/>
            <a:chOff x="210453" y="4121362"/>
            <a:chExt cx="8744468" cy="2657789"/>
          </a:xfrm>
        </p:grpSpPr>
        <p:grpSp>
          <p:nvGrpSpPr>
            <p:cNvPr id="14" name="Group 13"/>
            <p:cNvGrpSpPr/>
            <p:nvPr/>
          </p:nvGrpSpPr>
          <p:grpSpPr>
            <a:xfrm>
              <a:off x="210453" y="4121362"/>
              <a:ext cx="6100198" cy="2657789"/>
              <a:chOff x="210453" y="4121362"/>
              <a:chExt cx="6100198" cy="2657789"/>
            </a:xfrm>
          </p:grpSpPr>
          <p:pic>
            <p:nvPicPr>
              <p:cNvPr id="5" name="Picture 4"/>
              <p:cNvPicPr>
                <a:picLocks noChangeAspect="1"/>
              </p:cNvPicPr>
              <p:nvPr/>
            </p:nvPicPr>
            <p:blipFill>
              <a:blip r:embed="rId3"/>
              <a:stretch>
                <a:fillRect/>
              </a:stretch>
            </p:blipFill>
            <p:spPr>
              <a:xfrm>
                <a:off x="210453" y="4979151"/>
                <a:ext cx="6100198" cy="1800000"/>
              </a:xfrm>
              <a:prstGeom prst="rect">
                <a:avLst/>
              </a:prstGeom>
            </p:spPr>
          </p:pic>
          <p:sp>
            <p:nvSpPr>
              <p:cNvPr id="7" name="TextBox 6"/>
              <p:cNvSpPr txBox="1"/>
              <p:nvPr/>
            </p:nvSpPr>
            <p:spPr>
              <a:xfrm>
                <a:off x="1479717" y="4121362"/>
                <a:ext cx="3499520" cy="430887"/>
              </a:xfrm>
              <a:prstGeom prst="rect">
                <a:avLst/>
              </a:prstGeom>
              <a:noFill/>
            </p:spPr>
            <p:txBody>
              <a:bodyPr wrap="square" rtlCol="0">
                <a:spAutoFit/>
              </a:bodyPr>
              <a:lstStyle/>
              <a:p>
                <a:pPr algn="ctr"/>
                <a:r>
                  <a:rPr lang="en-US" sz="1500" dirty="0">
                    <a:solidFill>
                      <a:schemeClr val="tx2"/>
                    </a:solidFill>
                    <a:latin typeface="Arial" pitchFamily="34" charset="0"/>
                    <a:cs typeface="Arial" pitchFamily="34" charset="0"/>
                  </a:rPr>
                  <a:t>Scan Impedance @10GHz</a:t>
                </a:r>
              </a:p>
            </p:txBody>
          </p:sp>
          <p:sp>
            <p:nvSpPr>
              <p:cNvPr id="9" name="TextBox 8"/>
              <p:cNvSpPr txBox="1"/>
              <p:nvPr/>
            </p:nvSpPr>
            <p:spPr>
              <a:xfrm>
                <a:off x="362981" y="4549437"/>
                <a:ext cx="1729109" cy="738664"/>
              </a:xfrm>
              <a:prstGeom prst="rect">
                <a:avLst/>
              </a:prstGeom>
              <a:solidFill>
                <a:schemeClr val="bg1">
                  <a:alpha val="50000"/>
                </a:schemeClr>
              </a:solidFill>
            </p:spPr>
            <p:txBody>
              <a:bodyPr wrap="square" rtlCol="0">
                <a:spAutoFit/>
              </a:bodyPr>
              <a:lstStyle/>
              <a:p>
                <a:pPr algn="ctr"/>
                <a:r>
                  <a:rPr lang="en-US" sz="1500" dirty="0">
                    <a:solidFill>
                      <a:schemeClr val="tx2"/>
                    </a:solidFill>
                    <a:latin typeface="Arial" pitchFamily="34" charset="0"/>
                    <a:cs typeface="Arial" pitchFamily="34" charset="0"/>
                  </a:rPr>
                  <a:t>0deg Azimuth</a:t>
                </a:r>
              </a:p>
            </p:txBody>
          </p:sp>
          <p:sp>
            <p:nvSpPr>
              <p:cNvPr id="10" name="TextBox 9"/>
              <p:cNvSpPr txBox="1"/>
              <p:nvPr/>
            </p:nvSpPr>
            <p:spPr>
              <a:xfrm>
                <a:off x="2341011" y="4549437"/>
                <a:ext cx="1896821" cy="738664"/>
              </a:xfrm>
              <a:prstGeom prst="rect">
                <a:avLst/>
              </a:prstGeom>
              <a:solidFill>
                <a:schemeClr val="bg1">
                  <a:alpha val="50000"/>
                </a:schemeClr>
              </a:solidFill>
            </p:spPr>
            <p:txBody>
              <a:bodyPr wrap="square" rtlCol="0">
                <a:spAutoFit/>
              </a:bodyPr>
              <a:lstStyle/>
              <a:p>
                <a:pPr algn="ctr"/>
                <a:r>
                  <a:rPr lang="en-US" sz="1500" dirty="0">
                    <a:solidFill>
                      <a:schemeClr val="tx2"/>
                    </a:solidFill>
                    <a:latin typeface="Arial" pitchFamily="34" charset="0"/>
                    <a:cs typeface="Arial" pitchFamily="34" charset="0"/>
                  </a:rPr>
                  <a:t>45deg Azimuth</a:t>
                </a:r>
              </a:p>
            </p:txBody>
          </p:sp>
          <p:sp>
            <p:nvSpPr>
              <p:cNvPr id="11" name="TextBox 10"/>
              <p:cNvSpPr txBox="1"/>
              <p:nvPr/>
            </p:nvSpPr>
            <p:spPr>
              <a:xfrm>
                <a:off x="4252730" y="4549437"/>
                <a:ext cx="1896821" cy="738664"/>
              </a:xfrm>
              <a:prstGeom prst="rect">
                <a:avLst/>
              </a:prstGeom>
              <a:solidFill>
                <a:schemeClr val="bg1">
                  <a:alpha val="50000"/>
                </a:schemeClr>
              </a:solidFill>
            </p:spPr>
            <p:txBody>
              <a:bodyPr wrap="square" rtlCol="0">
                <a:spAutoFit/>
              </a:bodyPr>
              <a:lstStyle/>
              <a:p>
                <a:pPr algn="ctr"/>
                <a:r>
                  <a:rPr lang="en-US" sz="1500" dirty="0">
                    <a:solidFill>
                      <a:schemeClr val="tx2"/>
                    </a:solidFill>
                    <a:latin typeface="Arial" pitchFamily="34" charset="0"/>
                    <a:cs typeface="Arial" pitchFamily="34" charset="0"/>
                  </a:rPr>
                  <a:t>90deg Azimuth</a:t>
                </a:r>
              </a:p>
            </p:txBody>
          </p:sp>
        </p:grpSp>
        <p:grpSp>
          <p:nvGrpSpPr>
            <p:cNvPr id="19" name="Group 18"/>
            <p:cNvGrpSpPr/>
            <p:nvPr/>
          </p:nvGrpSpPr>
          <p:grpSpPr>
            <a:xfrm>
              <a:off x="6629201" y="4121362"/>
              <a:ext cx="2325720" cy="2657789"/>
              <a:chOff x="6629201" y="4121362"/>
              <a:chExt cx="2325720" cy="2657789"/>
            </a:xfrm>
          </p:grpSpPr>
          <p:pic>
            <p:nvPicPr>
              <p:cNvPr id="6" name="Picture 5"/>
              <p:cNvPicPr>
                <a:picLocks noChangeAspect="1"/>
              </p:cNvPicPr>
              <p:nvPr/>
            </p:nvPicPr>
            <p:blipFill>
              <a:blip r:embed="rId4"/>
              <a:stretch>
                <a:fillRect/>
              </a:stretch>
            </p:blipFill>
            <p:spPr>
              <a:xfrm>
                <a:off x="6765587" y="4979151"/>
                <a:ext cx="2025000" cy="1800000"/>
              </a:xfrm>
              <a:prstGeom prst="rect">
                <a:avLst/>
              </a:prstGeom>
            </p:spPr>
          </p:pic>
          <p:sp>
            <p:nvSpPr>
              <p:cNvPr id="8" name="TextBox 7"/>
              <p:cNvSpPr txBox="1"/>
              <p:nvPr/>
            </p:nvSpPr>
            <p:spPr>
              <a:xfrm>
                <a:off x="6629201" y="4121362"/>
                <a:ext cx="2325720" cy="430887"/>
              </a:xfrm>
              <a:prstGeom prst="rect">
                <a:avLst/>
              </a:prstGeom>
              <a:noFill/>
            </p:spPr>
            <p:txBody>
              <a:bodyPr wrap="square" rtlCol="0">
                <a:spAutoFit/>
              </a:bodyPr>
              <a:lstStyle/>
              <a:p>
                <a:pPr algn="ctr"/>
                <a:r>
                  <a:rPr lang="en-US" sz="1500" dirty="0">
                    <a:solidFill>
                      <a:schemeClr val="tx2"/>
                    </a:solidFill>
                    <a:latin typeface="Arial" pitchFamily="34" charset="0"/>
                    <a:cs typeface="Arial" pitchFamily="34" charset="0"/>
                  </a:rPr>
                  <a:t>Scan Impedance </a:t>
                </a:r>
              </a:p>
            </p:txBody>
          </p:sp>
          <p:sp>
            <p:nvSpPr>
              <p:cNvPr id="12" name="TextBox 11"/>
              <p:cNvSpPr txBox="1"/>
              <p:nvPr/>
            </p:nvSpPr>
            <p:spPr>
              <a:xfrm>
                <a:off x="6765588" y="4490002"/>
                <a:ext cx="2025000" cy="1046440"/>
              </a:xfrm>
              <a:prstGeom prst="rect">
                <a:avLst/>
              </a:prstGeom>
              <a:solidFill>
                <a:schemeClr val="bg1">
                  <a:alpha val="50000"/>
                </a:schemeClr>
              </a:solidFill>
            </p:spPr>
            <p:txBody>
              <a:bodyPr wrap="square" rtlCol="0">
                <a:spAutoFit/>
              </a:bodyPr>
              <a:lstStyle/>
              <a:p>
                <a:pPr algn="ctr"/>
                <a:r>
                  <a:rPr lang="en-US" sz="1500" dirty="0">
                    <a:solidFill>
                      <a:schemeClr val="tx2"/>
                    </a:solidFill>
                    <a:latin typeface="Arial" pitchFamily="34" charset="0"/>
                    <a:cs typeface="Arial" pitchFamily="34" charset="0"/>
                  </a:rPr>
                  <a:t>0deg Azimuth 45deg Elevation</a:t>
                </a:r>
              </a:p>
            </p:txBody>
          </p:sp>
        </p:grpSp>
      </p:grpSp>
      <p:sp>
        <p:nvSpPr>
          <p:cNvPr id="18" name="TextBox 17"/>
          <p:cNvSpPr txBox="1"/>
          <p:nvPr/>
        </p:nvSpPr>
        <p:spPr>
          <a:xfrm>
            <a:off x="7075928" y="4224084"/>
            <a:ext cx="1744290" cy="323165"/>
          </a:xfrm>
          <a:prstGeom prst="rect">
            <a:avLst/>
          </a:prstGeom>
          <a:noFill/>
        </p:spPr>
        <p:txBody>
          <a:bodyPr wrap="square" rtlCol="0">
            <a:spAutoFit/>
          </a:bodyPr>
          <a:lstStyle/>
          <a:p>
            <a:pPr algn="ctr"/>
            <a:r>
              <a:rPr lang="en-US" sz="1500" dirty="0">
                <a:solidFill>
                  <a:schemeClr val="tx2"/>
                </a:solidFill>
                <a:latin typeface="Arial" pitchFamily="34" charset="0"/>
                <a:cs typeface="Arial" pitchFamily="34" charset="0"/>
              </a:rPr>
              <a:t>Power Pattern</a:t>
            </a:r>
          </a:p>
        </p:txBody>
      </p:sp>
      <p:pic>
        <p:nvPicPr>
          <p:cNvPr id="13" name="Picture 12"/>
          <p:cNvPicPr>
            <a:picLocks noChangeAspect="1"/>
          </p:cNvPicPr>
          <p:nvPr/>
        </p:nvPicPr>
        <p:blipFill>
          <a:blip r:embed="rId5"/>
          <a:stretch>
            <a:fillRect/>
          </a:stretch>
        </p:blipFill>
        <p:spPr>
          <a:xfrm>
            <a:off x="7064689" y="4566875"/>
            <a:ext cx="1743866" cy="1550103"/>
          </a:xfrm>
          <a:prstGeom prst="rect">
            <a:avLst/>
          </a:prstGeom>
        </p:spPr>
      </p:pic>
    </p:spTree>
    <p:extLst>
      <p:ext uri="{BB962C8B-B14F-4D97-AF65-F5344CB8AC3E}">
        <p14:creationId xmlns:p14="http://schemas.microsoft.com/office/powerpoint/2010/main" val="165792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5853"/>
            <a:ext cx="8229600" cy="1521117"/>
          </a:xfrm>
        </p:spPr>
        <p:txBody>
          <a:bodyPr>
            <a:noAutofit/>
          </a:bodyPr>
          <a:lstStyle/>
          <a:p>
            <a:r>
              <a:rPr lang="en-GB" sz="3600" dirty="0"/>
              <a:t>Where can we noticeably see the interaction between elements in an antenna array?</a:t>
            </a:r>
          </a:p>
        </p:txBody>
      </p:sp>
      <p:sp>
        <p:nvSpPr>
          <p:cNvPr id="3" name="Content Placeholder 2"/>
          <p:cNvSpPr>
            <a:spLocks noGrp="1"/>
          </p:cNvSpPr>
          <p:nvPr>
            <p:ph idx="1"/>
          </p:nvPr>
        </p:nvSpPr>
        <p:spPr>
          <a:xfrm>
            <a:off x="471887" y="2818259"/>
            <a:ext cx="8229600" cy="3266615"/>
          </a:xfrm>
        </p:spPr>
        <p:txBody>
          <a:bodyPr/>
          <a:lstStyle/>
          <a:p>
            <a:r>
              <a:rPr lang="en-GB" sz="2400" dirty="0"/>
              <a:t>Adjacent structures affect the impedance of an antenna embedded with an array</a:t>
            </a:r>
          </a:p>
          <a:p>
            <a:pPr lvl="1"/>
            <a:r>
              <a:rPr lang="en-GB" sz="1800" dirty="0"/>
              <a:t>Resonant frequency</a:t>
            </a:r>
          </a:p>
          <a:p>
            <a:pPr lvl="1"/>
            <a:r>
              <a:rPr lang="en-GB" sz="1800" dirty="0"/>
              <a:t>Magnetic coupling in between antenna elements</a:t>
            </a:r>
          </a:p>
          <a:p>
            <a:endParaRPr lang="en-GB" dirty="0"/>
          </a:p>
        </p:txBody>
      </p:sp>
      <p:sp>
        <p:nvSpPr>
          <p:cNvPr id="6" name="TextBox 5"/>
          <p:cNvSpPr txBox="1"/>
          <p:nvPr/>
        </p:nvSpPr>
        <p:spPr>
          <a:xfrm>
            <a:off x="2571751" y="5143501"/>
            <a:ext cx="184731" cy="346249"/>
          </a:xfrm>
          <a:prstGeom prst="rect">
            <a:avLst/>
          </a:prstGeom>
          <a:noFill/>
        </p:spPr>
        <p:txBody>
          <a:bodyPr wrap="none" rtlCol="0">
            <a:spAutoFit/>
          </a:bodyPr>
          <a:lstStyle/>
          <a:p>
            <a:endParaRPr lang="en-GB" sz="1650" dirty="0">
              <a:latin typeface="Arial" pitchFamily="34" charset="0"/>
              <a:cs typeface="Arial" pitchFamily="34" charset="0"/>
            </a:endParaRPr>
          </a:p>
        </p:txBody>
      </p:sp>
      <p:grpSp>
        <p:nvGrpSpPr>
          <p:cNvPr id="14" name="Group 13"/>
          <p:cNvGrpSpPr/>
          <p:nvPr/>
        </p:nvGrpSpPr>
        <p:grpSpPr>
          <a:xfrm>
            <a:off x="158072" y="4354009"/>
            <a:ext cx="2377574" cy="2250026"/>
            <a:chOff x="124078" y="3118566"/>
            <a:chExt cx="3170099" cy="3000034"/>
          </a:xfrm>
        </p:grpSpPr>
        <p:pic>
          <p:nvPicPr>
            <p:cNvPr id="5" name="Picture 4"/>
            <p:cNvPicPr>
              <a:picLocks noChangeAspect="1"/>
            </p:cNvPicPr>
            <p:nvPr/>
          </p:nvPicPr>
          <p:blipFill>
            <a:blip r:embed="rId3"/>
            <a:stretch>
              <a:fillRect/>
            </a:stretch>
          </p:blipFill>
          <p:spPr>
            <a:xfrm>
              <a:off x="494126" y="3527713"/>
              <a:ext cx="2430000" cy="2160000"/>
            </a:xfrm>
            <a:prstGeom prst="rect">
              <a:avLst/>
            </a:prstGeom>
          </p:spPr>
        </p:pic>
        <p:sp>
          <p:nvSpPr>
            <p:cNvPr id="12" name="TextBox 11"/>
            <p:cNvSpPr txBox="1"/>
            <p:nvPr/>
          </p:nvSpPr>
          <p:spPr>
            <a:xfrm>
              <a:off x="124078" y="5687713"/>
              <a:ext cx="3170099" cy="430887"/>
            </a:xfrm>
            <a:prstGeom prst="rect">
              <a:avLst/>
            </a:prstGeom>
            <a:noFill/>
          </p:spPr>
          <p:txBody>
            <a:bodyPr wrap="none" rtlCol="0">
              <a:spAutoFit/>
            </a:bodyPr>
            <a:lstStyle/>
            <a:p>
              <a:pPr algn="ctr"/>
              <a:r>
                <a:rPr lang="en-GB" sz="1500" dirty="0">
                  <a:solidFill>
                    <a:schemeClr val="tx2"/>
                  </a:solidFill>
                  <a:latin typeface="Courier New" panose="02070309020205020404" pitchFamily="49" charset="0"/>
                  <a:cs typeface="Courier New" panose="02070309020205020404" pitchFamily="49" charset="0"/>
                </a:rPr>
                <a:t>impedance(p, </a:t>
              </a:r>
              <a:r>
                <a:rPr lang="en-GB" sz="1500" dirty="0" err="1">
                  <a:solidFill>
                    <a:schemeClr val="tx2"/>
                  </a:solidFill>
                  <a:latin typeface="Courier New" panose="02070309020205020404" pitchFamily="49" charset="0"/>
                  <a:cs typeface="Courier New" panose="02070309020205020404" pitchFamily="49" charset="0"/>
                </a:rPr>
                <a:t>freq</a:t>
              </a:r>
              <a:r>
                <a:rPr lang="en-GB" sz="1500" dirty="0">
                  <a:solidFill>
                    <a:schemeClr val="tx2"/>
                  </a:solidFill>
                  <a:latin typeface="Courier New" panose="02070309020205020404" pitchFamily="49" charset="0"/>
                  <a:cs typeface="Courier New" panose="02070309020205020404" pitchFamily="49" charset="0"/>
                </a:rPr>
                <a:t>);</a:t>
              </a:r>
            </a:p>
          </p:txBody>
        </p:sp>
        <p:sp>
          <p:nvSpPr>
            <p:cNvPr id="21" name="TextBox 20"/>
            <p:cNvSpPr txBox="1"/>
            <p:nvPr/>
          </p:nvSpPr>
          <p:spPr>
            <a:xfrm>
              <a:off x="607334" y="3118566"/>
              <a:ext cx="2203586" cy="430887"/>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Isolated element</a:t>
              </a:r>
            </a:p>
          </p:txBody>
        </p:sp>
      </p:grpSp>
      <p:grpSp>
        <p:nvGrpSpPr>
          <p:cNvPr id="17" name="Group 16"/>
          <p:cNvGrpSpPr/>
          <p:nvPr/>
        </p:nvGrpSpPr>
        <p:grpSpPr>
          <a:xfrm>
            <a:off x="2852913" y="4354009"/>
            <a:ext cx="3180490" cy="1772154"/>
            <a:chOff x="3254531" y="2862781"/>
            <a:chExt cx="4240653" cy="3913553"/>
          </a:xfrm>
        </p:grpSpPr>
        <p:sp>
          <p:nvSpPr>
            <p:cNvPr id="13" name="TextBox 12"/>
            <p:cNvSpPr txBox="1"/>
            <p:nvPr/>
          </p:nvSpPr>
          <p:spPr>
            <a:xfrm>
              <a:off x="3789808" y="6345447"/>
              <a:ext cx="3170098" cy="430887"/>
            </a:xfrm>
            <a:prstGeom prst="rect">
              <a:avLst/>
            </a:prstGeom>
            <a:noFill/>
          </p:spPr>
          <p:txBody>
            <a:bodyPr wrap="none" rtlCol="0">
              <a:spAutoFit/>
            </a:bodyPr>
            <a:lstStyle/>
            <a:p>
              <a:pPr algn="ctr"/>
              <a:r>
                <a:rPr lang="en-GB" sz="1500" dirty="0">
                  <a:solidFill>
                    <a:schemeClr val="tx2"/>
                  </a:solidFill>
                  <a:latin typeface="Courier New" panose="02070309020205020404" pitchFamily="49" charset="0"/>
                  <a:cs typeface="Courier New" panose="02070309020205020404" pitchFamily="49" charset="0"/>
                </a:rPr>
                <a:t>impedance(l, </a:t>
              </a:r>
              <a:r>
                <a:rPr lang="en-GB" sz="1500" dirty="0" err="1">
                  <a:solidFill>
                    <a:schemeClr val="tx2"/>
                  </a:solidFill>
                  <a:latin typeface="Courier New" panose="02070309020205020404" pitchFamily="49" charset="0"/>
                  <a:cs typeface="Courier New" panose="02070309020205020404" pitchFamily="49" charset="0"/>
                </a:rPr>
                <a:t>freq</a:t>
              </a:r>
              <a:r>
                <a:rPr lang="en-GB" sz="1500" dirty="0">
                  <a:solidFill>
                    <a:schemeClr val="tx2"/>
                  </a:solidFill>
                  <a:latin typeface="Courier New" panose="02070309020205020404" pitchFamily="49" charset="0"/>
                  <a:cs typeface="Courier New" panose="02070309020205020404" pitchFamily="49" charset="0"/>
                </a:rPr>
                <a:t>);</a:t>
              </a:r>
            </a:p>
          </p:txBody>
        </p:sp>
        <p:grpSp>
          <p:nvGrpSpPr>
            <p:cNvPr id="15" name="Group 14"/>
            <p:cNvGrpSpPr/>
            <p:nvPr/>
          </p:nvGrpSpPr>
          <p:grpSpPr>
            <a:xfrm>
              <a:off x="3254531" y="3286799"/>
              <a:ext cx="4240653" cy="3059143"/>
              <a:chOff x="3254531" y="3286799"/>
              <a:chExt cx="4240653" cy="3059143"/>
            </a:xfrm>
          </p:grpSpPr>
          <p:grpSp>
            <p:nvGrpSpPr>
              <p:cNvPr id="9" name="Group 8"/>
              <p:cNvGrpSpPr/>
              <p:nvPr/>
            </p:nvGrpSpPr>
            <p:grpSpPr>
              <a:xfrm>
                <a:off x="3254531" y="4185942"/>
                <a:ext cx="2429999" cy="2160000"/>
                <a:chOff x="4164476" y="4360258"/>
                <a:chExt cx="2429999" cy="2160000"/>
              </a:xfrm>
            </p:grpSpPr>
            <p:pic>
              <p:nvPicPr>
                <p:cNvPr id="7" name="Picture 6"/>
                <p:cNvPicPr>
                  <a:picLocks noChangeAspect="1"/>
                </p:cNvPicPr>
                <p:nvPr/>
              </p:nvPicPr>
              <p:blipFill>
                <a:blip r:embed="rId4"/>
                <a:stretch>
                  <a:fillRect/>
                </a:stretch>
              </p:blipFill>
              <p:spPr>
                <a:xfrm>
                  <a:off x="4164476" y="4360258"/>
                  <a:ext cx="2429999" cy="2160000"/>
                </a:xfrm>
                <a:prstGeom prst="rect">
                  <a:avLst/>
                </a:prstGeom>
              </p:spPr>
            </p:pic>
            <p:cxnSp>
              <p:nvCxnSpPr>
                <p:cNvPr id="19" name="Straight Arrow Connector 18"/>
                <p:cNvCxnSpPr/>
                <p:nvPr/>
              </p:nvCxnSpPr>
              <p:spPr>
                <a:xfrm flipH="1">
                  <a:off x="4724400" y="5638800"/>
                  <a:ext cx="30480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648200" y="4860923"/>
                  <a:ext cx="0" cy="257812"/>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065185" y="3286799"/>
                <a:ext cx="2429999" cy="2160000"/>
                <a:chOff x="5343974" y="3360498"/>
                <a:chExt cx="2429999" cy="2160000"/>
              </a:xfrm>
            </p:grpSpPr>
            <p:pic>
              <p:nvPicPr>
                <p:cNvPr id="8" name="Picture 7"/>
                <p:cNvPicPr>
                  <a:picLocks noChangeAspect="1"/>
                </p:cNvPicPr>
                <p:nvPr/>
              </p:nvPicPr>
              <p:blipFill>
                <a:blip r:embed="rId5"/>
                <a:stretch>
                  <a:fillRect/>
                </a:stretch>
              </p:blipFill>
              <p:spPr>
                <a:xfrm>
                  <a:off x="5343974" y="3360498"/>
                  <a:ext cx="2429999" cy="2160000"/>
                </a:xfrm>
                <a:prstGeom prst="rect">
                  <a:avLst/>
                </a:prstGeom>
              </p:spPr>
            </p:pic>
            <p:cxnSp>
              <p:nvCxnSpPr>
                <p:cNvPr id="10" name="Straight Arrow Connector 9"/>
                <p:cNvCxnSpPr/>
                <p:nvPr/>
              </p:nvCxnSpPr>
              <p:spPr>
                <a:xfrm>
                  <a:off x="5532130" y="4593866"/>
                  <a:ext cx="30480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36930" y="3657600"/>
                  <a:ext cx="0" cy="30480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 name="TextBox 22"/>
            <p:cNvSpPr txBox="1"/>
            <p:nvPr/>
          </p:nvSpPr>
          <p:spPr>
            <a:xfrm>
              <a:off x="3925856" y="2862781"/>
              <a:ext cx="3038381" cy="430887"/>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Active element</a:t>
              </a:r>
            </a:p>
          </p:txBody>
        </p:sp>
      </p:grpSp>
      <p:grpSp>
        <p:nvGrpSpPr>
          <p:cNvPr id="25" name="Group 24"/>
          <p:cNvGrpSpPr/>
          <p:nvPr/>
        </p:nvGrpSpPr>
        <p:grpSpPr>
          <a:xfrm>
            <a:off x="6180247" y="4423724"/>
            <a:ext cx="2839240" cy="1702439"/>
            <a:chOff x="8040844" y="3288180"/>
            <a:chExt cx="3785654" cy="2998371"/>
          </a:xfrm>
        </p:grpSpPr>
        <p:pic>
          <p:nvPicPr>
            <p:cNvPr id="4" name="Picture 3"/>
            <p:cNvPicPr>
              <a:picLocks noChangeAspect="1"/>
            </p:cNvPicPr>
            <p:nvPr/>
          </p:nvPicPr>
          <p:blipFill>
            <a:blip r:embed="rId6"/>
            <a:stretch>
              <a:fillRect/>
            </a:stretch>
          </p:blipFill>
          <p:spPr>
            <a:xfrm>
              <a:off x="8718671" y="3695664"/>
              <a:ext cx="2430000" cy="2160000"/>
            </a:xfrm>
            <a:prstGeom prst="rect">
              <a:avLst/>
            </a:prstGeom>
          </p:spPr>
        </p:pic>
        <p:sp>
          <p:nvSpPr>
            <p:cNvPr id="18" name="TextBox 17"/>
            <p:cNvSpPr txBox="1"/>
            <p:nvPr/>
          </p:nvSpPr>
          <p:spPr>
            <a:xfrm>
              <a:off x="8040844" y="5855664"/>
              <a:ext cx="3785654" cy="430887"/>
            </a:xfrm>
            <a:prstGeom prst="rect">
              <a:avLst/>
            </a:prstGeom>
            <a:noFill/>
          </p:spPr>
          <p:txBody>
            <a:bodyPr wrap="none" rtlCol="0">
              <a:spAutoFit/>
            </a:bodyPr>
            <a:lstStyle/>
            <a:p>
              <a:pPr algn="ctr"/>
              <a:r>
                <a:rPr lang="en-GB" sz="1500" dirty="0">
                  <a:solidFill>
                    <a:schemeClr val="tx2"/>
                  </a:solidFill>
                  <a:latin typeface="Courier New" panose="02070309020205020404" pitchFamily="49" charset="0"/>
                  <a:cs typeface="Courier New" panose="02070309020205020404" pitchFamily="49" charset="0"/>
                </a:rPr>
                <a:t>S=</a:t>
              </a:r>
              <a:r>
                <a:rPr lang="en-GB" sz="1500" dirty="0" err="1">
                  <a:solidFill>
                    <a:schemeClr val="tx2"/>
                  </a:solidFill>
                  <a:latin typeface="Courier New" panose="02070309020205020404" pitchFamily="49" charset="0"/>
                  <a:cs typeface="Courier New" panose="02070309020205020404" pitchFamily="49" charset="0"/>
                </a:rPr>
                <a:t>sparameters</a:t>
              </a:r>
              <a:r>
                <a:rPr lang="en-GB" sz="1500" dirty="0">
                  <a:solidFill>
                    <a:schemeClr val="tx2"/>
                  </a:solidFill>
                  <a:latin typeface="Courier New" panose="02070309020205020404" pitchFamily="49" charset="0"/>
                  <a:cs typeface="Courier New" panose="02070309020205020404" pitchFamily="49" charset="0"/>
                </a:rPr>
                <a:t>(l, </a:t>
              </a:r>
              <a:r>
                <a:rPr lang="en-GB" sz="1500" dirty="0" err="1">
                  <a:solidFill>
                    <a:schemeClr val="tx2"/>
                  </a:solidFill>
                  <a:latin typeface="Courier New" panose="02070309020205020404" pitchFamily="49" charset="0"/>
                  <a:cs typeface="Courier New" panose="02070309020205020404" pitchFamily="49" charset="0"/>
                </a:rPr>
                <a:t>freq</a:t>
              </a:r>
              <a:r>
                <a:rPr lang="en-GB" sz="1500" dirty="0">
                  <a:solidFill>
                    <a:schemeClr val="tx2"/>
                  </a:solidFill>
                  <a:latin typeface="Courier New" panose="02070309020205020404" pitchFamily="49" charset="0"/>
                  <a:cs typeface="Courier New" panose="02070309020205020404" pitchFamily="49" charset="0"/>
                </a:rPr>
                <a:t>);</a:t>
              </a:r>
            </a:p>
          </p:txBody>
        </p:sp>
        <p:sp>
          <p:nvSpPr>
            <p:cNvPr id="24" name="TextBox 23"/>
            <p:cNvSpPr txBox="1"/>
            <p:nvPr/>
          </p:nvSpPr>
          <p:spPr>
            <a:xfrm>
              <a:off x="9201654" y="3288180"/>
              <a:ext cx="1464038" cy="430887"/>
            </a:xfrm>
            <a:prstGeom prst="rect">
              <a:avLst/>
            </a:prstGeom>
            <a:solidFill>
              <a:schemeClr val="bg1"/>
            </a:solidFill>
          </p:spPr>
          <p:txBody>
            <a:bodyPr wrap="square" rtlCol="0">
              <a:spAutoFit/>
            </a:bodyPr>
            <a:lstStyle/>
            <a:p>
              <a:pPr algn="ctr"/>
              <a:r>
                <a:rPr lang="en-US" sz="1500" dirty="0">
                  <a:solidFill>
                    <a:schemeClr val="tx2"/>
                  </a:solidFill>
                  <a:latin typeface="Arial" pitchFamily="34" charset="0"/>
                  <a:cs typeface="Arial" pitchFamily="34" charset="0"/>
                </a:rPr>
                <a:t>Full array</a:t>
              </a:r>
            </a:p>
          </p:txBody>
        </p:sp>
      </p:grpSp>
    </p:spTree>
    <p:extLst>
      <p:ext uri="{BB962C8B-B14F-4D97-AF65-F5344CB8AC3E}">
        <p14:creationId xmlns:p14="http://schemas.microsoft.com/office/powerpoint/2010/main" val="91028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about we do an example to see everything we just saw in action?</a:t>
            </a:r>
          </a:p>
        </p:txBody>
      </p:sp>
      <p:pic>
        <p:nvPicPr>
          <p:cNvPr id="1028" name="Picture 4" descr="C:\Users\treeves\AppData\Local\Temp\SNAGHTMLb4c46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767" y="2839565"/>
            <a:ext cx="2957513" cy="2628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23070" y="2839565"/>
            <a:ext cx="4896476" cy="1792928"/>
          </a:xfrm>
          <a:prstGeom prst="rect">
            <a:avLst/>
          </a:prstGeom>
        </p:spPr>
      </p:pic>
      <p:pic>
        <p:nvPicPr>
          <p:cNvPr id="1030" name="Picture 6" descr="C:\Users\treeves\AppData\Local\Temp\SNAGHTMLb4f23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3397" y="4056868"/>
            <a:ext cx="2250281"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299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How do I incorporate antenna and antenna arrays into system simulations?</a:t>
            </a:r>
          </a:p>
        </p:txBody>
      </p:sp>
      <p:sp>
        <p:nvSpPr>
          <p:cNvPr id="3" name="Content Placeholder 2"/>
          <p:cNvSpPr>
            <a:spLocks noGrp="1"/>
          </p:cNvSpPr>
          <p:nvPr>
            <p:ph idx="1"/>
          </p:nvPr>
        </p:nvSpPr>
        <p:spPr>
          <a:xfrm>
            <a:off x="457200" y="2943616"/>
            <a:ext cx="8077200" cy="2199884"/>
          </a:xfrm>
        </p:spPr>
        <p:txBody>
          <a:bodyPr>
            <a:normAutofit fontScale="70000" lnSpcReduction="20000"/>
          </a:bodyPr>
          <a:lstStyle/>
          <a:p>
            <a:pPr>
              <a:spcBef>
                <a:spcPts val="150"/>
              </a:spcBef>
              <a:spcAft>
                <a:spcPts val="450"/>
              </a:spcAft>
            </a:pPr>
            <a:r>
              <a:rPr lang="en-US" sz="2600" dirty="0"/>
              <a:t>An isolated antenna element pattern can be imported into Phased Array system toolbox to estimate the array pattern</a:t>
            </a:r>
          </a:p>
          <a:p>
            <a:pPr>
              <a:spcBef>
                <a:spcPts val="150"/>
              </a:spcBef>
              <a:spcAft>
                <a:spcPts val="450"/>
              </a:spcAft>
            </a:pPr>
            <a:endParaRPr lang="en-US" sz="2600" dirty="0"/>
          </a:p>
          <a:p>
            <a:pPr>
              <a:spcBef>
                <a:spcPts val="150"/>
              </a:spcBef>
              <a:spcAft>
                <a:spcPts val="450"/>
              </a:spcAft>
            </a:pPr>
            <a:r>
              <a:rPr lang="en-US" sz="2600" dirty="0"/>
              <a:t>Phased Array System Toolbox provides algorithms and tools to design, simulate, and analyze phased array signal processing systems</a:t>
            </a:r>
          </a:p>
          <a:p>
            <a:pPr lvl="1">
              <a:spcBef>
                <a:spcPts val="150"/>
              </a:spcBef>
              <a:spcAft>
                <a:spcPts val="450"/>
              </a:spcAft>
            </a:pPr>
            <a:r>
              <a:rPr lang="en-US" sz="2600" dirty="0"/>
              <a:t>Beamforming</a:t>
            </a:r>
          </a:p>
          <a:p>
            <a:pPr lvl="1">
              <a:spcBef>
                <a:spcPts val="150"/>
              </a:spcBef>
              <a:spcAft>
                <a:spcPts val="450"/>
              </a:spcAft>
            </a:pPr>
            <a:r>
              <a:rPr lang="en-US" sz="2600" dirty="0"/>
              <a:t>Estimation of Direction of Arrival</a:t>
            </a:r>
          </a:p>
          <a:p>
            <a:endParaRPr lang="en-US" dirty="0"/>
          </a:p>
        </p:txBody>
      </p:sp>
      <p:pic>
        <p:nvPicPr>
          <p:cNvPr id="4" name="Picture 2" descr="C:\Users\treeves\AppData\Local\Temp\SNAGHTML1580b6a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5759" y="4322953"/>
            <a:ext cx="2798919" cy="21593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28659" y="5108270"/>
            <a:ext cx="62865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6" name="Rectangle 5"/>
          <p:cNvSpPr/>
          <p:nvPr/>
        </p:nvSpPr>
        <p:spPr>
          <a:xfrm>
            <a:off x="7085884" y="4936820"/>
            <a:ext cx="1685925" cy="1257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Tree>
    <p:extLst>
      <p:ext uri="{BB962C8B-B14F-4D97-AF65-F5344CB8AC3E}">
        <p14:creationId xmlns:p14="http://schemas.microsoft.com/office/powerpoint/2010/main" val="2847496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this tie-in with our wireless system model?</a:t>
            </a:r>
          </a:p>
        </p:txBody>
      </p:sp>
      <p:pic>
        <p:nvPicPr>
          <p:cNvPr id="2052" name="Picture 4" descr="C:\Users\treeves\AppData\Local\Temp\SNAGHTMLb558dc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656" y="2648223"/>
            <a:ext cx="4429125" cy="26709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treeves\AppData\Local\Temp\SNAGHTMLb546f6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65" y="4626801"/>
            <a:ext cx="2286000" cy="1846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143500" y="2648224"/>
            <a:ext cx="3684844" cy="1638849"/>
          </a:xfrm>
          <a:prstGeom prst="rect">
            <a:avLst/>
          </a:prstGeom>
        </p:spPr>
      </p:pic>
    </p:spTree>
    <p:extLst>
      <p:ext uri="{BB962C8B-B14F-4D97-AF65-F5344CB8AC3E}">
        <p14:creationId xmlns:p14="http://schemas.microsoft.com/office/powerpoint/2010/main" val="920681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Wrap Up</a:t>
            </a:r>
          </a:p>
        </p:txBody>
      </p:sp>
      <p:sp>
        <p:nvSpPr>
          <p:cNvPr id="3" name="Content Placeholder 2"/>
          <p:cNvSpPr>
            <a:spLocks noGrp="1"/>
          </p:cNvSpPr>
          <p:nvPr>
            <p:ph idx="1"/>
          </p:nvPr>
        </p:nvSpPr>
        <p:spPr>
          <a:xfrm>
            <a:off x="457200" y="2430050"/>
            <a:ext cx="8229600" cy="3696114"/>
          </a:xfrm>
        </p:spPr>
        <p:txBody>
          <a:bodyPr>
            <a:normAutofit/>
          </a:bodyPr>
          <a:lstStyle/>
          <a:p>
            <a:r>
              <a:rPr lang="en-US" dirty="0"/>
              <a:t>We discussed how MathWorks tools can be used in a “top-down” design workflow for antennas and antenna arrays. Specific designs tasks that we highlighted:</a:t>
            </a:r>
          </a:p>
          <a:p>
            <a:pPr marL="0" indent="0">
              <a:buNone/>
            </a:pPr>
            <a:endParaRPr lang="en-US" sz="1500" dirty="0"/>
          </a:p>
          <a:p>
            <a:pPr marL="987441" lvl="2" indent="-342900">
              <a:buFont typeface="+mj-lt"/>
              <a:buAutoNum type="arabicPeriod"/>
            </a:pPr>
            <a:r>
              <a:rPr lang="en-US" sz="1500" dirty="0"/>
              <a:t>Characterization, design and analysis of individual antenna elements. </a:t>
            </a:r>
          </a:p>
          <a:p>
            <a:pPr marL="987441" lvl="2" indent="-342900">
              <a:buFont typeface="+mj-lt"/>
              <a:buAutoNum type="arabicPeriod"/>
            </a:pPr>
            <a:r>
              <a:rPr lang="en-US" sz="1500" dirty="0"/>
              <a:t>How Antenna Toolbox and Phased Array system Toolbox can be used for integrating antenna element and array behavior into system simulations. </a:t>
            </a:r>
          </a:p>
          <a:p>
            <a:pPr marL="987441" lvl="2" indent="-342900">
              <a:buFont typeface="+mj-lt"/>
              <a:buAutoNum type="arabicPeriod"/>
            </a:pPr>
            <a:r>
              <a:rPr lang="en-US" sz="1500" dirty="0"/>
              <a:t>A methodology for determining the most efficient / effective antenna array analysis technique for a given array layout.</a:t>
            </a:r>
          </a:p>
          <a:p>
            <a:pPr marL="987441" lvl="2" indent="-342900">
              <a:buFont typeface="+mj-lt"/>
              <a:buAutoNum type="arabicPeriod"/>
            </a:pPr>
            <a:endParaRPr lang="en-US" sz="1500" dirty="0"/>
          </a:p>
        </p:txBody>
      </p:sp>
    </p:spTree>
    <p:extLst>
      <p:ext uri="{BB962C8B-B14F-4D97-AF65-F5344CB8AC3E}">
        <p14:creationId xmlns:p14="http://schemas.microsoft.com/office/powerpoint/2010/main" val="1609308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2" y="1257300"/>
            <a:ext cx="8077200" cy="4286250"/>
          </a:xfrm>
        </p:spPr>
        <p:txBody>
          <a:bodyPr/>
          <a:lstStyle/>
          <a:p>
            <a:pPr marL="0" indent="0" algn="ctr">
              <a:buNone/>
            </a:pPr>
            <a:endParaRPr lang="en-US" u="sng" dirty="0"/>
          </a:p>
          <a:p>
            <a:pPr marL="0" indent="0" algn="ctr">
              <a:buNone/>
            </a:pPr>
            <a:r>
              <a:rPr lang="en-US" u="sng" dirty="0"/>
              <a:t>Part Three:</a:t>
            </a:r>
          </a:p>
          <a:p>
            <a:pPr marL="0" indent="0" algn="ctr">
              <a:buNone/>
            </a:pPr>
            <a:endParaRPr lang="en-US" u="sng" dirty="0"/>
          </a:p>
          <a:p>
            <a:pPr marL="0" lvl="1" indent="0" algn="ctr">
              <a:buSzPct val="75000"/>
              <a:buNone/>
            </a:pPr>
            <a:r>
              <a:rPr lang="en-US" sz="2100" i="1" dirty="0"/>
              <a:t>End-to-End Modelling of Wireless Systems</a:t>
            </a:r>
          </a:p>
          <a:p>
            <a:endParaRPr lang="en-US" dirty="0"/>
          </a:p>
        </p:txBody>
      </p:sp>
    </p:spTree>
    <p:extLst>
      <p:ext uri="{BB962C8B-B14F-4D97-AF65-F5344CB8AC3E}">
        <p14:creationId xmlns:p14="http://schemas.microsoft.com/office/powerpoint/2010/main" val="1532781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325409"/>
            <a:ext cx="8305800" cy="966853"/>
          </a:xfrm>
        </p:spPr>
        <p:txBody>
          <a:bodyPr>
            <a:normAutofit fontScale="90000"/>
          </a:bodyPr>
          <a:lstStyle/>
          <a:p>
            <a:r>
              <a:rPr lang="en-US" dirty="0"/>
              <a:t>What are we going to cover during this part of the presentation?</a:t>
            </a:r>
          </a:p>
        </p:txBody>
      </p:sp>
      <p:sp>
        <p:nvSpPr>
          <p:cNvPr id="3" name="Content Placeholder 2"/>
          <p:cNvSpPr>
            <a:spLocks noGrp="1"/>
          </p:cNvSpPr>
          <p:nvPr>
            <p:ph idx="1"/>
          </p:nvPr>
        </p:nvSpPr>
        <p:spPr>
          <a:xfrm>
            <a:off x="457202" y="2617939"/>
            <a:ext cx="8077200" cy="3378113"/>
          </a:xfrm>
        </p:spPr>
        <p:txBody>
          <a:bodyPr>
            <a:normAutofit fontScale="55000" lnSpcReduction="20000"/>
          </a:bodyPr>
          <a:lstStyle/>
          <a:p>
            <a:r>
              <a:rPr lang="en-GB" sz="3600" dirty="0"/>
              <a:t>How top-down design can aid your MIMO system development workflow</a:t>
            </a:r>
          </a:p>
          <a:p>
            <a:pPr lvl="1"/>
            <a:r>
              <a:rPr lang="en-GB" dirty="0"/>
              <a:t>Study antenna array, RF, and signal processing system behaviour on baseband communication signals. </a:t>
            </a:r>
          </a:p>
          <a:p>
            <a:pPr lvl="1"/>
            <a:r>
              <a:rPr lang="en-US" dirty="0"/>
              <a:t>Elaborate system models in order to systematically study subsystem and component performance impacts.</a:t>
            </a:r>
          </a:p>
          <a:p>
            <a:pPr lvl="1"/>
            <a:endParaRPr lang="en-US" dirty="0"/>
          </a:p>
          <a:p>
            <a:r>
              <a:rPr lang="en-US" sz="3600" dirty="0"/>
              <a:t>How RF and antenna element and array behavior is included in system simulations</a:t>
            </a:r>
          </a:p>
          <a:p>
            <a:endParaRPr lang="en-US" dirty="0"/>
          </a:p>
          <a:p>
            <a:r>
              <a:rPr lang="en-US" sz="3600" dirty="0"/>
              <a:t>How to include channel as well as environmental impacts on signal transmission</a:t>
            </a:r>
          </a:p>
          <a:p>
            <a:pPr lvl="1"/>
            <a:r>
              <a:rPr lang="en-US" dirty="0"/>
              <a:t>Channel models and path loss capabilities in Communications System Toolbox</a:t>
            </a:r>
          </a:p>
          <a:p>
            <a:pPr lvl="1"/>
            <a:r>
              <a:rPr lang="en-US" dirty="0"/>
              <a:t>Clutter, channel and free space path modeling capabilities in Phased Array System Toolbox</a:t>
            </a:r>
          </a:p>
          <a:p>
            <a:endParaRPr lang="en-US" dirty="0"/>
          </a:p>
          <a:p>
            <a:endParaRPr lang="en-US" dirty="0"/>
          </a:p>
        </p:txBody>
      </p:sp>
    </p:spTree>
    <p:extLst>
      <p:ext uri="{BB962C8B-B14F-4D97-AF65-F5344CB8AC3E}">
        <p14:creationId xmlns:p14="http://schemas.microsoft.com/office/powerpoint/2010/main" val="3513558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658" y="1415440"/>
            <a:ext cx="6497910" cy="793003"/>
          </a:xfrm>
        </p:spPr>
        <p:txBody>
          <a:bodyPr>
            <a:noAutofit/>
          </a:bodyPr>
          <a:lstStyle/>
          <a:p>
            <a:r>
              <a:rPr lang="en-US" sz="2800" dirty="0"/>
              <a:t>How do MathWorks Tools Integrate into a “Top-Down” Communications System Design Flow?</a:t>
            </a:r>
          </a:p>
        </p:txBody>
      </p:sp>
      <p:sp>
        <p:nvSpPr>
          <p:cNvPr id="4" name="AutoShape 19"/>
          <p:cNvSpPr>
            <a:spLocks noChangeArrowheads="1"/>
          </p:cNvSpPr>
          <p:nvPr/>
        </p:nvSpPr>
        <p:spPr bwMode="auto">
          <a:xfrm>
            <a:off x="1493658" y="5711210"/>
            <a:ext cx="1703070" cy="274320"/>
          </a:xfrm>
          <a:prstGeom prst="roundRect">
            <a:avLst>
              <a:gd name="adj" fmla="val 16667"/>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68580" tIns="34290" rIns="68580" bIns="34290" numCol="1" rtlCol="0" anchor="ctr" anchorCtr="0" compatLnSpc="1">
            <a:prstTxWarp prst="textNoShape">
              <a:avLst/>
            </a:prstTxWarp>
          </a:bodyPr>
          <a:lstStyle/>
          <a:p>
            <a:pPr algn="ctr">
              <a:buNone/>
            </a:pPr>
            <a:r>
              <a:rPr lang="en-US" sz="900" b="1" dirty="0">
                <a:latin typeface="Arial" pitchFamily="34" charset="0"/>
                <a:cs typeface="Arial" pitchFamily="34" charset="0"/>
              </a:rPr>
              <a:t>INTEGRATION</a:t>
            </a:r>
          </a:p>
        </p:txBody>
      </p:sp>
      <p:sp>
        <p:nvSpPr>
          <p:cNvPr id="5" name="Left-Right Arrow 4"/>
          <p:cNvSpPr/>
          <p:nvPr/>
        </p:nvSpPr>
        <p:spPr>
          <a:xfrm rot="5400000">
            <a:off x="2088018" y="5402305"/>
            <a:ext cx="514350" cy="2286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6" name="Rounded Rectangle 5"/>
          <p:cNvSpPr/>
          <p:nvPr/>
        </p:nvSpPr>
        <p:spPr bwMode="auto">
          <a:xfrm>
            <a:off x="1493658" y="4486209"/>
            <a:ext cx="1703070" cy="1028700"/>
          </a:xfrm>
          <a:prstGeom prst="roundRect">
            <a:avLst>
              <a:gd name="adj" fmla="val 8311"/>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68580" tIns="34290" rIns="68580" bIns="34290" numCol="1" rtlCol="0" anchor="t" anchorCtr="0" compatLnSpc="1">
            <a:prstTxWarp prst="textNoShape">
              <a:avLst/>
            </a:prstTxWarp>
          </a:bodyPr>
          <a:lstStyle/>
          <a:p>
            <a:pPr algn="ctr">
              <a:spcBef>
                <a:spcPts val="450"/>
              </a:spcBef>
            </a:pPr>
            <a:r>
              <a:rPr lang="en-US" sz="900" b="1" dirty="0">
                <a:latin typeface="Arial" pitchFamily="34" charset="0"/>
                <a:cs typeface="Arial" pitchFamily="34" charset="0"/>
              </a:rPr>
              <a:t>IMPLEMENTATION</a:t>
            </a:r>
          </a:p>
          <a:p>
            <a:pPr algn="ctr" fontAlgn="base">
              <a:spcBef>
                <a:spcPct val="0"/>
              </a:spcBef>
              <a:spcAft>
                <a:spcPct val="0"/>
              </a:spcAft>
            </a:pPr>
            <a:endParaRPr lang="en-US" sz="900" b="1" dirty="0">
              <a:latin typeface="Arial" pitchFamily="34" charset="0"/>
              <a:cs typeface="Arial" pitchFamily="34" charset="0"/>
            </a:endParaRPr>
          </a:p>
        </p:txBody>
      </p:sp>
      <p:sp>
        <p:nvSpPr>
          <p:cNvPr id="7" name="Left-Right Arrow 6"/>
          <p:cNvSpPr/>
          <p:nvPr/>
        </p:nvSpPr>
        <p:spPr>
          <a:xfrm rot="5400000">
            <a:off x="2088018" y="4175829"/>
            <a:ext cx="514350" cy="228600"/>
          </a:xfrm>
          <a:prstGeom prst="leftRightArrow">
            <a:avLst>
              <a:gd name="adj1" fmla="val 61374"/>
              <a:gd name="adj2" fmla="val 79760"/>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8" name="Rounded Rectangle 7"/>
          <p:cNvSpPr/>
          <p:nvPr/>
        </p:nvSpPr>
        <p:spPr bwMode="auto">
          <a:xfrm>
            <a:off x="1551984" y="4706114"/>
            <a:ext cx="1586422" cy="708551"/>
          </a:xfrm>
          <a:prstGeom prst="roundRect">
            <a:avLst>
              <a:gd name="adj" fmla="val 9676"/>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050" b="1" dirty="0">
              <a:latin typeface="Arial" pitchFamily="34" charset="0"/>
              <a:cs typeface="Arial" pitchFamily="34" charset="0"/>
            </a:endParaRPr>
          </a:p>
        </p:txBody>
      </p:sp>
      <p:sp>
        <p:nvSpPr>
          <p:cNvPr id="9" name="Rounded Rectangle 8"/>
          <p:cNvSpPr/>
          <p:nvPr/>
        </p:nvSpPr>
        <p:spPr bwMode="auto">
          <a:xfrm>
            <a:off x="3446102" y="2504988"/>
            <a:ext cx="516869" cy="3478198"/>
          </a:xfrm>
          <a:prstGeom prst="roundRect">
            <a:avLst>
              <a:gd name="adj" fmla="val 12421"/>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68580" tIns="34290" rIns="68580" bIns="34290" numCol="1" rtlCol="0" anchor="ctr" anchorCtr="0" compatLnSpc="1">
            <a:prstTxWarp prst="textNoShape">
              <a:avLst/>
            </a:prstTxWarp>
          </a:bodyPr>
          <a:lstStyle/>
          <a:p>
            <a:pPr algn="ctr"/>
            <a:endParaRPr lang="en-US" sz="900" b="1" dirty="0">
              <a:latin typeface="Arial" pitchFamily="34" charset="0"/>
              <a:cs typeface="Arial" pitchFamily="34" charset="0"/>
            </a:endParaRPr>
          </a:p>
        </p:txBody>
      </p:sp>
      <p:sp>
        <p:nvSpPr>
          <p:cNvPr id="10" name="Rounded Rectangle 9"/>
          <p:cNvSpPr/>
          <p:nvPr/>
        </p:nvSpPr>
        <p:spPr bwMode="auto">
          <a:xfrm>
            <a:off x="1493658" y="2977032"/>
            <a:ext cx="1703070" cy="1300950"/>
          </a:xfrm>
          <a:prstGeom prst="roundRect">
            <a:avLst>
              <a:gd name="adj" fmla="val 4281"/>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68580" tIns="34290" rIns="68580" bIns="34290" numCol="1" rtlCol="0" anchor="t" anchorCtr="0" compatLnSpc="1">
            <a:prstTxWarp prst="textNoShape">
              <a:avLst/>
            </a:prstTxWarp>
          </a:bodyPr>
          <a:lstStyle/>
          <a:p>
            <a:pPr algn="ctr">
              <a:buNone/>
            </a:pPr>
            <a:r>
              <a:rPr lang="en-US" sz="900" b="1" dirty="0">
                <a:latin typeface="Arial" pitchFamily="34" charset="0"/>
                <a:cs typeface="Arial" pitchFamily="34" charset="0"/>
              </a:rPr>
              <a:t>DESIGN</a:t>
            </a:r>
          </a:p>
          <a:p>
            <a:pPr algn="ctr" fontAlgn="base">
              <a:spcBef>
                <a:spcPct val="0"/>
              </a:spcBef>
              <a:spcAft>
                <a:spcPct val="0"/>
              </a:spcAft>
            </a:pPr>
            <a:endParaRPr lang="en-US" sz="900" b="1" dirty="0">
              <a:latin typeface="Arial" pitchFamily="34" charset="0"/>
              <a:cs typeface="Arial" pitchFamily="34" charset="0"/>
            </a:endParaRPr>
          </a:p>
        </p:txBody>
      </p:sp>
      <p:sp>
        <p:nvSpPr>
          <p:cNvPr id="11" name="Rounded Rectangle 10"/>
          <p:cNvSpPr/>
          <p:nvPr/>
        </p:nvSpPr>
        <p:spPr bwMode="auto">
          <a:xfrm>
            <a:off x="1551984" y="3199695"/>
            <a:ext cx="1586422" cy="985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050" b="1" dirty="0">
              <a:latin typeface="Arial" pitchFamily="34" charset="0"/>
              <a:cs typeface="Arial" pitchFamily="34" charset="0"/>
            </a:endParaRPr>
          </a:p>
        </p:txBody>
      </p:sp>
      <p:grpSp>
        <p:nvGrpSpPr>
          <p:cNvPr id="12" name="Group 71"/>
          <p:cNvGrpSpPr/>
          <p:nvPr/>
        </p:nvGrpSpPr>
        <p:grpSpPr>
          <a:xfrm>
            <a:off x="3213883" y="4783959"/>
            <a:ext cx="507413" cy="1184301"/>
            <a:chOff x="3929745" y="1278512"/>
            <a:chExt cx="676550" cy="1926156"/>
          </a:xfrm>
          <a:gradFill>
            <a:gsLst>
              <a:gs pos="82000">
                <a:srgbClr val="609EC8"/>
              </a:gs>
              <a:gs pos="60000">
                <a:srgbClr val="9CBACC"/>
              </a:gs>
            </a:gsLst>
            <a:lin ang="0" scaled="0"/>
          </a:gradFill>
        </p:grpSpPr>
        <p:sp>
          <p:nvSpPr>
            <p:cNvPr id="13" name="Bent Arrow 12"/>
            <p:cNvSpPr/>
            <p:nvPr/>
          </p:nvSpPr>
          <p:spPr bwMode="auto">
            <a:xfrm flipH="1">
              <a:off x="3929745" y="1278512"/>
              <a:ext cx="676550" cy="1274493"/>
            </a:xfrm>
            <a:prstGeom prst="bentArrow">
              <a:avLst>
                <a:gd name="adj1" fmla="val 32813"/>
                <a:gd name="adj2" fmla="val 25000"/>
                <a:gd name="adj3" fmla="val 32031"/>
                <a:gd name="adj4" fmla="val 43750"/>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4" name="Freeform 13"/>
            <p:cNvSpPr/>
            <p:nvPr/>
          </p:nvSpPr>
          <p:spPr bwMode="auto">
            <a:xfrm flipH="1" flipV="1">
              <a:off x="3929745" y="2300953"/>
              <a:ext cx="676550" cy="903715"/>
            </a:xfrm>
            <a:custGeom>
              <a:avLst/>
              <a:gdLst>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12" fmla="*/ 0 w 676550"/>
                <a:gd name="connsiteY12" fmla="*/ 1004255 h 1004255"/>
                <a:gd name="connsiteX0" fmla="*/ 0 w 676550"/>
                <a:gd name="connsiteY0" fmla="*/ 1004255 h 1095695"/>
                <a:gd name="connsiteX1" fmla="*/ 0 w 676550"/>
                <a:gd name="connsiteY1" fmla="*/ 354130 h 1095695"/>
                <a:gd name="connsiteX2" fmla="*/ 86694 w 676550"/>
                <a:gd name="connsiteY2" fmla="*/ 144833 h 1095695"/>
                <a:gd name="connsiteX3" fmla="*/ 295991 w 676550"/>
                <a:gd name="connsiteY3" fmla="*/ 58140 h 1095695"/>
                <a:gd name="connsiteX4" fmla="*/ 459844 w 676550"/>
                <a:gd name="connsiteY4" fmla="*/ 58139 h 1095695"/>
                <a:gd name="connsiteX5" fmla="*/ 459844 w 676550"/>
                <a:gd name="connsiteY5" fmla="*/ 0 h 1095695"/>
                <a:gd name="connsiteX6" fmla="*/ 676550 w 676550"/>
                <a:gd name="connsiteY6" fmla="*/ 169138 h 1095695"/>
                <a:gd name="connsiteX7" fmla="*/ 459844 w 676550"/>
                <a:gd name="connsiteY7" fmla="*/ 338275 h 1095695"/>
                <a:gd name="connsiteX8" fmla="*/ 459844 w 676550"/>
                <a:gd name="connsiteY8" fmla="*/ 280136 h 1095695"/>
                <a:gd name="connsiteX9" fmla="*/ 295991 w 676550"/>
                <a:gd name="connsiteY9" fmla="*/ 280136 h 1095695"/>
                <a:gd name="connsiteX10" fmla="*/ 221997 w 676550"/>
                <a:gd name="connsiteY10" fmla="*/ 354130 h 1095695"/>
                <a:gd name="connsiteX11" fmla="*/ 221996 w 676550"/>
                <a:gd name="connsiteY11" fmla="*/ 1004255 h 1095695"/>
                <a:gd name="connsiteX12" fmla="*/ 91440 w 676550"/>
                <a:gd name="connsiteY12" fmla="*/ 1095695 h 109569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772026 h 1004255"/>
                <a:gd name="connsiteX0" fmla="*/ 0 w 676550"/>
                <a:gd name="connsiteY0" fmla="*/ 706712 h 772026"/>
                <a:gd name="connsiteX1" fmla="*/ 0 w 676550"/>
                <a:gd name="connsiteY1" fmla="*/ 354130 h 772026"/>
                <a:gd name="connsiteX2" fmla="*/ 86694 w 676550"/>
                <a:gd name="connsiteY2" fmla="*/ 144833 h 772026"/>
                <a:gd name="connsiteX3" fmla="*/ 295991 w 676550"/>
                <a:gd name="connsiteY3" fmla="*/ 58140 h 772026"/>
                <a:gd name="connsiteX4" fmla="*/ 459844 w 676550"/>
                <a:gd name="connsiteY4" fmla="*/ 58139 h 772026"/>
                <a:gd name="connsiteX5" fmla="*/ 459844 w 676550"/>
                <a:gd name="connsiteY5" fmla="*/ 0 h 772026"/>
                <a:gd name="connsiteX6" fmla="*/ 676550 w 676550"/>
                <a:gd name="connsiteY6" fmla="*/ 169138 h 772026"/>
                <a:gd name="connsiteX7" fmla="*/ 459844 w 676550"/>
                <a:gd name="connsiteY7" fmla="*/ 338275 h 772026"/>
                <a:gd name="connsiteX8" fmla="*/ 459844 w 676550"/>
                <a:gd name="connsiteY8" fmla="*/ 280136 h 772026"/>
                <a:gd name="connsiteX9" fmla="*/ 295991 w 676550"/>
                <a:gd name="connsiteY9" fmla="*/ 280136 h 772026"/>
                <a:gd name="connsiteX10" fmla="*/ 221997 w 676550"/>
                <a:gd name="connsiteY10" fmla="*/ 354130 h 772026"/>
                <a:gd name="connsiteX11" fmla="*/ 221996 w 676550"/>
                <a:gd name="connsiteY11" fmla="*/ 772026 h 77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772026">
                  <a:moveTo>
                    <a:pt x="0" y="706712"/>
                  </a:moveTo>
                  <a:lnTo>
                    <a:pt x="0" y="354130"/>
                  </a:lnTo>
                  <a:cubicBezTo>
                    <a:pt x="0" y="275628"/>
                    <a:pt x="31185" y="200342"/>
                    <a:pt x="86694" y="144833"/>
                  </a:cubicBezTo>
                  <a:cubicBezTo>
                    <a:pt x="142203" y="89324"/>
                    <a:pt x="217490" y="58139"/>
                    <a:pt x="295991" y="58140"/>
                  </a:cubicBezTo>
                  <a:lnTo>
                    <a:pt x="459844" y="58139"/>
                  </a:lnTo>
                  <a:lnTo>
                    <a:pt x="459844" y="0"/>
                  </a:lnTo>
                  <a:lnTo>
                    <a:pt x="676550" y="169138"/>
                  </a:lnTo>
                  <a:lnTo>
                    <a:pt x="459844" y="338275"/>
                  </a:lnTo>
                  <a:lnTo>
                    <a:pt x="459844" y="280136"/>
                  </a:lnTo>
                  <a:lnTo>
                    <a:pt x="295991" y="280136"/>
                  </a:lnTo>
                  <a:cubicBezTo>
                    <a:pt x="255125" y="280136"/>
                    <a:pt x="221997" y="313264"/>
                    <a:pt x="221997" y="354130"/>
                  </a:cubicBezTo>
                  <a:cubicBezTo>
                    <a:pt x="221997" y="570838"/>
                    <a:pt x="221996" y="555318"/>
                    <a:pt x="221996" y="772026"/>
                  </a:cubicBezTo>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grpSp>
      <p:sp>
        <p:nvSpPr>
          <p:cNvPr id="15" name="TextBox 14"/>
          <p:cNvSpPr txBox="1"/>
          <p:nvPr/>
        </p:nvSpPr>
        <p:spPr>
          <a:xfrm rot="5400000">
            <a:off x="3115524" y="4226265"/>
            <a:ext cx="1441420" cy="230832"/>
          </a:xfrm>
          <a:prstGeom prst="rect">
            <a:avLst/>
          </a:prstGeom>
          <a:noFill/>
        </p:spPr>
        <p:txBody>
          <a:bodyPr wrap="none" rtlCol="0">
            <a:spAutoFit/>
          </a:bodyPr>
          <a:lstStyle/>
          <a:p>
            <a:pPr>
              <a:buNone/>
            </a:pPr>
            <a:r>
              <a:rPr lang="en-US" sz="900" b="1" dirty="0">
                <a:latin typeface="Arial" pitchFamily="34" charset="0"/>
                <a:cs typeface="Arial" pitchFamily="34" charset="0"/>
              </a:rPr>
              <a:t>TEST &amp; VERIFICATION</a:t>
            </a:r>
          </a:p>
        </p:txBody>
      </p:sp>
      <p:grpSp>
        <p:nvGrpSpPr>
          <p:cNvPr id="16" name="Group 81"/>
          <p:cNvGrpSpPr/>
          <p:nvPr/>
        </p:nvGrpSpPr>
        <p:grpSpPr>
          <a:xfrm>
            <a:off x="3213883" y="2522802"/>
            <a:ext cx="507413" cy="1203348"/>
            <a:chOff x="3929745" y="1507109"/>
            <a:chExt cx="676550" cy="1926156"/>
          </a:xfrm>
          <a:gradFill>
            <a:gsLst>
              <a:gs pos="82000">
                <a:srgbClr val="609EC8"/>
              </a:gs>
              <a:gs pos="60000">
                <a:srgbClr val="9CBACC"/>
              </a:gs>
            </a:gsLst>
            <a:lin ang="0" scaled="0"/>
          </a:gradFill>
        </p:grpSpPr>
        <p:sp>
          <p:nvSpPr>
            <p:cNvPr id="17" name="Bent Arrow 16"/>
            <p:cNvSpPr/>
            <p:nvPr/>
          </p:nvSpPr>
          <p:spPr bwMode="auto">
            <a:xfrm flipH="1">
              <a:off x="3929745" y="1507109"/>
              <a:ext cx="676550" cy="1274493"/>
            </a:xfrm>
            <a:prstGeom prst="bentArrow">
              <a:avLst>
                <a:gd name="adj1" fmla="val 32813"/>
                <a:gd name="adj2" fmla="val 25000"/>
                <a:gd name="adj3" fmla="val 32031"/>
                <a:gd name="adj4" fmla="val 43750"/>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8" name="Freeform 17"/>
            <p:cNvSpPr/>
            <p:nvPr/>
          </p:nvSpPr>
          <p:spPr bwMode="auto">
            <a:xfrm flipH="1" flipV="1">
              <a:off x="3929745" y="2547818"/>
              <a:ext cx="676550" cy="885447"/>
            </a:xfrm>
            <a:custGeom>
              <a:avLst/>
              <a:gdLst>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12" fmla="*/ 0 w 676550"/>
                <a:gd name="connsiteY12" fmla="*/ 1004255 h 1004255"/>
                <a:gd name="connsiteX0" fmla="*/ 0 w 676550"/>
                <a:gd name="connsiteY0" fmla="*/ 1004255 h 1095695"/>
                <a:gd name="connsiteX1" fmla="*/ 0 w 676550"/>
                <a:gd name="connsiteY1" fmla="*/ 354130 h 1095695"/>
                <a:gd name="connsiteX2" fmla="*/ 86694 w 676550"/>
                <a:gd name="connsiteY2" fmla="*/ 144833 h 1095695"/>
                <a:gd name="connsiteX3" fmla="*/ 295991 w 676550"/>
                <a:gd name="connsiteY3" fmla="*/ 58140 h 1095695"/>
                <a:gd name="connsiteX4" fmla="*/ 459844 w 676550"/>
                <a:gd name="connsiteY4" fmla="*/ 58139 h 1095695"/>
                <a:gd name="connsiteX5" fmla="*/ 459844 w 676550"/>
                <a:gd name="connsiteY5" fmla="*/ 0 h 1095695"/>
                <a:gd name="connsiteX6" fmla="*/ 676550 w 676550"/>
                <a:gd name="connsiteY6" fmla="*/ 169138 h 1095695"/>
                <a:gd name="connsiteX7" fmla="*/ 459844 w 676550"/>
                <a:gd name="connsiteY7" fmla="*/ 338275 h 1095695"/>
                <a:gd name="connsiteX8" fmla="*/ 459844 w 676550"/>
                <a:gd name="connsiteY8" fmla="*/ 280136 h 1095695"/>
                <a:gd name="connsiteX9" fmla="*/ 295991 w 676550"/>
                <a:gd name="connsiteY9" fmla="*/ 280136 h 1095695"/>
                <a:gd name="connsiteX10" fmla="*/ 221997 w 676550"/>
                <a:gd name="connsiteY10" fmla="*/ 354130 h 1095695"/>
                <a:gd name="connsiteX11" fmla="*/ 221996 w 676550"/>
                <a:gd name="connsiteY11" fmla="*/ 1004255 h 1095695"/>
                <a:gd name="connsiteX12" fmla="*/ 91440 w 676550"/>
                <a:gd name="connsiteY12" fmla="*/ 1095695 h 109569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772026 h 1004255"/>
                <a:gd name="connsiteX0" fmla="*/ 0 w 676550"/>
                <a:gd name="connsiteY0" fmla="*/ 706712 h 772026"/>
                <a:gd name="connsiteX1" fmla="*/ 0 w 676550"/>
                <a:gd name="connsiteY1" fmla="*/ 354130 h 772026"/>
                <a:gd name="connsiteX2" fmla="*/ 86694 w 676550"/>
                <a:gd name="connsiteY2" fmla="*/ 144833 h 772026"/>
                <a:gd name="connsiteX3" fmla="*/ 295991 w 676550"/>
                <a:gd name="connsiteY3" fmla="*/ 58140 h 772026"/>
                <a:gd name="connsiteX4" fmla="*/ 459844 w 676550"/>
                <a:gd name="connsiteY4" fmla="*/ 58139 h 772026"/>
                <a:gd name="connsiteX5" fmla="*/ 459844 w 676550"/>
                <a:gd name="connsiteY5" fmla="*/ 0 h 772026"/>
                <a:gd name="connsiteX6" fmla="*/ 676550 w 676550"/>
                <a:gd name="connsiteY6" fmla="*/ 169138 h 772026"/>
                <a:gd name="connsiteX7" fmla="*/ 459844 w 676550"/>
                <a:gd name="connsiteY7" fmla="*/ 338275 h 772026"/>
                <a:gd name="connsiteX8" fmla="*/ 459844 w 676550"/>
                <a:gd name="connsiteY8" fmla="*/ 280136 h 772026"/>
                <a:gd name="connsiteX9" fmla="*/ 295991 w 676550"/>
                <a:gd name="connsiteY9" fmla="*/ 280136 h 772026"/>
                <a:gd name="connsiteX10" fmla="*/ 221997 w 676550"/>
                <a:gd name="connsiteY10" fmla="*/ 354130 h 772026"/>
                <a:gd name="connsiteX11" fmla="*/ 221996 w 676550"/>
                <a:gd name="connsiteY11" fmla="*/ 772026 h 77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772026">
                  <a:moveTo>
                    <a:pt x="0" y="706712"/>
                  </a:moveTo>
                  <a:lnTo>
                    <a:pt x="0" y="354130"/>
                  </a:lnTo>
                  <a:cubicBezTo>
                    <a:pt x="0" y="275628"/>
                    <a:pt x="31185" y="200342"/>
                    <a:pt x="86694" y="144833"/>
                  </a:cubicBezTo>
                  <a:cubicBezTo>
                    <a:pt x="142203" y="89324"/>
                    <a:pt x="217490" y="58139"/>
                    <a:pt x="295991" y="58140"/>
                  </a:cubicBezTo>
                  <a:lnTo>
                    <a:pt x="459844" y="58139"/>
                  </a:lnTo>
                  <a:lnTo>
                    <a:pt x="459844" y="0"/>
                  </a:lnTo>
                  <a:lnTo>
                    <a:pt x="676550" y="169138"/>
                  </a:lnTo>
                  <a:lnTo>
                    <a:pt x="459844" y="338275"/>
                  </a:lnTo>
                  <a:lnTo>
                    <a:pt x="459844" y="280136"/>
                  </a:lnTo>
                  <a:lnTo>
                    <a:pt x="295991" y="280136"/>
                  </a:lnTo>
                  <a:cubicBezTo>
                    <a:pt x="255125" y="280136"/>
                    <a:pt x="221997" y="313264"/>
                    <a:pt x="221997" y="354130"/>
                  </a:cubicBezTo>
                  <a:cubicBezTo>
                    <a:pt x="221997" y="570838"/>
                    <a:pt x="221996" y="555318"/>
                    <a:pt x="221996" y="772026"/>
                  </a:cubicBezTo>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grpSp>
      <p:grpSp>
        <p:nvGrpSpPr>
          <p:cNvPr id="19" name="Group 88"/>
          <p:cNvGrpSpPr/>
          <p:nvPr/>
        </p:nvGrpSpPr>
        <p:grpSpPr>
          <a:xfrm>
            <a:off x="3213883" y="3474890"/>
            <a:ext cx="507413" cy="1562974"/>
            <a:chOff x="3929745" y="3098251"/>
            <a:chExt cx="676550" cy="2083965"/>
          </a:xfrm>
          <a:solidFill>
            <a:srgbClr val="FFC000"/>
          </a:solidFill>
        </p:grpSpPr>
        <p:sp>
          <p:nvSpPr>
            <p:cNvPr id="20" name="Bent Arrow 19"/>
            <p:cNvSpPr/>
            <p:nvPr/>
          </p:nvSpPr>
          <p:spPr bwMode="auto">
            <a:xfrm flipH="1">
              <a:off x="3929745" y="3098251"/>
              <a:ext cx="676550" cy="1472124"/>
            </a:xfrm>
            <a:prstGeom prst="bentArrow">
              <a:avLst>
                <a:gd name="adj1" fmla="val 32813"/>
                <a:gd name="adj2" fmla="val 25000"/>
                <a:gd name="adj3" fmla="val 32031"/>
                <a:gd name="adj4" fmla="val 43750"/>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21" name="Freeform 20"/>
            <p:cNvSpPr/>
            <p:nvPr/>
          </p:nvSpPr>
          <p:spPr bwMode="auto">
            <a:xfrm flipH="1" flipV="1">
              <a:off x="3929745" y="4410190"/>
              <a:ext cx="676550" cy="772026"/>
            </a:xfrm>
            <a:custGeom>
              <a:avLst/>
              <a:gdLst>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12" fmla="*/ 0 w 676550"/>
                <a:gd name="connsiteY12" fmla="*/ 1004255 h 1004255"/>
                <a:gd name="connsiteX0" fmla="*/ 0 w 676550"/>
                <a:gd name="connsiteY0" fmla="*/ 1004255 h 1095695"/>
                <a:gd name="connsiteX1" fmla="*/ 0 w 676550"/>
                <a:gd name="connsiteY1" fmla="*/ 354130 h 1095695"/>
                <a:gd name="connsiteX2" fmla="*/ 86694 w 676550"/>
                <a:gd name="connsiteY2" fmla="*/ 144833 h 1095695"/>
                <a:gd name="connsiteX3" fmla="*/ 295991 w 676550"/>
                <a:gd name="connsiteY3" fmla="*/ 58140 h 1095695"/>
                <a:gd name="connsiteX4" fmla="*/ 459844 w 676550"/>
                <a:gd name="connsiteY4" fmla="*/ 58139 h 1095695"/>
                <a:gd name="connsiteX5" fmla="*/ 459844 w 676550"/>
                <a:gd name="connsiteY5" fmla="*/ 0 h 1095695"/>
                <a:gd name="connsiteX6" fmla="*/ 676550 w 676550"/>
                <a:gd name="connsiteY6" fmla="*/ 169138 h 1095695"/>
                <a:gd name="connsiteX7" fmla="*/ 459844 w 676550"/>
                <a:gd name="connsiteY7" fmla="*/ 338275 h 1095695"/>
                <a:gd name="connsiteX8" fmla="*/ 459844 w 676550"/>
                <a:gd name="connsiteY8" fmla="*/ 280136 h 1095695"/>
                <a:gd name="connsiteX9" fmla="*/ 295991 w 676550"/>
                <a:gd name="connsiteY9" fmla="*/ 280136 h 1095695"/>
                <a:gd name="connsiteX10" fmla="*/ 221997 w 676550"/>
                <a:gd name="connsiteY10" fmla="*/ 354130 h 1095695"/>
                <a:gd name="connsiteX11" fmla="*/ 221996 w 676550"/>
                <a:gd name="connsiteY11" fmla="*/ 1004255 h 1095695"/>
                <a:gd name="connsiteX12" fmla="*/ 91440 w 676550"/>
                <a:gd name="connsiteY12" fmla="*/ 1095695 h 109569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772026 h 1004255"/>
                <a:gd name="connsiteX0" fmla="*/ 0 w 676550"/>
                <a:gd name="connsiteY0" fmla="*/ 706712 h 772026"/>
                <a:gd name="connsiteX1" fmla="*/ 0 w 676550"/>
                <a:gd name="connsiteY1" fmla="*/ 354130 h 772026"/>
                <a:gd name="connsiteX2" fmla="*/ 86694 w 676550"/>
                <a:gd name="connsiteY2" fmla="*/ 144833 h 772026"/>
                <a:gd name="connsiteX3" fmla="*/ 295991 w 676550"/>
                <a:gd name="connsiteY3" fmla="*/ 58140 h 772026"/>
                <a:gd name="connsiteX4" fmla="*/ 459844 w 676550"/>
                <a:gd name="connsiteY4" fmla="*/ 58139 h 772026"/>
                <a:gd name="connsiteX5" fmla="*/ 459844 w 676550"/>
                <a:gd name="connsiteY5" fmla="*/ 0 h 772026"/>
                <a:gd name="connsiteX6" fmla="*/ 676550 w 676550"/>
                <a:gd name="connsiteY6" fmla="*/ 169138 h 772026"/>
                <a:gd name="connsiteX7" fmla="*/ 459844 w 676550"/>
                <a:gd name="connsiteY7" fmla="*/ 338275 h 772026"/>
                <a:gd name="connsiteX8" fmla="*/ 459844 w 676550"/>
                <a:gd name="connsiteY8" fmla="*/ 280136 h 772026"/>
                <a:gd name="connsiteX9" fmla="*/ 295991 w 676550"/>
                <a:gd name="connsiteY9" fmla="*/ 280136 h 772026"/>
                <a:gd name="connsiteX10" fmla="*/ 221997 w 676550"/>
                <a:gd name="connsiteY10" fmla="*/ 354130 h 772026"/>
                <a:gd name="connsiteX11" fmla="*/ 221996 w 676550"/>
                <a:gd name="connsiteY11" fmla="*/ 772026 h 77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772026">
                  <a:moveTo>
                    <a:pt x="0" y="706712"/>
                  </a:moveTo>
                  <a:lnTo>
                    <a:pt x="0" y="354130"/>
                  </a:lnTo>
                  <a:cubicBezTo>
                    <a:pt x="0" y="275628"/>
                    <a:pt x="31185" y="200342"/>
                    <a:pt x="86694" y="144833"/>
                  </a:cubicBezTo>
                  <a:cubicBezTo>
                    <a:pt x="142203" y="89324"/>
                    <a:pt x="217490" y="58139"/>
                    <a:pt x="295991" y="58140"/>
                  </a:cubicBezTo>
                  <a:lnTo>
                    <a:pt x="459844" y="58139"/>
                  </a:lnTo>
                  <a:lnTo>
                    <a:pt x="459844" y="0"/>
                  </a:lnTo>
                  <a:lnTo>
                    <a:pt x="676550" y="169138"/>
                  </a:lnTo>
                  <a:lnTo>
                    <a:pt x="459844" y="338275"/>
                  </a:lnTo>
                  <a:lnTo>
                    <a:pt x="459844" y="280136"/>
                  </a:lnTo>
                  <a:lnTo>
                    <a:pt x="295991" y="280136"/>
                  </a:lnTo>
                  <a:cubicBezTo>
                    <a:pt x="255125" y="280136"/>
                    <a:pt x="221997" y="313264"/>
                    <a:pt x="221997" y="354130"/>
                  </a:cubicBezTo>
                  <a:cubicBezTo>
                    <a:pt x="221997" y="570838"/>
                    <a:pt x="221996" y="555318"/>
                    <a:pt x="221996" y="772026"/>
                  </a:cubicBezTo>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grpSp>
      <p:grpSp>
        <p:nvGrpSpPr>
          <p:cNvPr id="22" name="Group 21"/>
          <p:cNvGrpSpPr/>
          <p:nvPr/>
        </p:nvGrpSpPr>
        <p:grpSpPr>
          <a:xfrm>
            <a:off x="1626327" y="4790988"/>
            <a:ext cx="1437732" cy="584174"/>
            <a:chOff x="1350383" y="4876800"/>
            <a:chExt cx="1916976" cy="778898"/>
          </a:xfrm>
        </p:grpSpPr>
        <p:grpSp>
          <p:nvGrpSpPr>
            <p:cNvPr id="23" name="Group 76"/>
            <p:cNvGrpSpPr/>
            <p:nvPr/>
          </p:nvGrpSpPr>
          <p:grpSpPr>
            <a:xfrm>
              <a:off x="1350383" y="4877451"/>
              <a:ext cx="915529" cy="778247"/>
              <a:chOff x="1771192" y="4833321"/>
              <a:chExt cx="915529" cy="778247"/>
            </a:xfrm>
          </p:grpSpPr>
          <p:sp>
            <p:nvSpPr>
              <p:cNvPr id="30" name="AutoShape 33"/>
              <p:cNvSpPr>
                <a:spLocks noChangeArrowheads="1"/>
              </p:cNvSpPr>
              <p:nvPr/>
            </p:nvSpPr>
            <p:spPr bwMode="auto">
              <a:xfrm>
                <a:off x="1771192" y="524580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6858" tIns="0" rIns="6858" bIns="6858" anchor="ctr"/>
              <a:lstStyle/>
              <a:p>
                <a:pPr marL="45244" indent="-45244" algn="ctr"/>
                <a:r>
                  <a:rPr lang="en-US" sz="750" dirty="0">
                    <a:latin typeface="Arial" pitchFamily="34" charset="0"/>
                    <a:cs typeface="Arial" pitchFamily="34" charset="0"/>
                  </a:rPr>
                  <a:t>FPGA</a:t>
                </a:r>
              </a:p>
            </p:txBody>
          </p:sp>
          <p:sp>
            <p:nvSpPr>
              <p:cNvPr id="31" name="AutoShape 33"/>
              <p:cNvSpPr>
                <a:spLocks noChangeArrowheads="1"/>
              </p:cNvSpPr>
              <p:nvPr/>
            </p:nvSpPr>
            <p:spPr bwMode="auto">
              <a:xfrm>
                <a:off x="2252207" y="524580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6858" tIns="0" rIns="6858" bIns="6858" anchor="ctr"/>
              <a:lstStyle/>
              <a:p>
                <a:pPr marL="45244" indent="-45244" algn="ctr"/>
                <a:r>
                  <a:rPr lang="en-US" sz="750" dirty="0">
                    <a:latin typeface="Arial" pitchFamily="34" charset="0"/>
                    <a:cs typeface="Arial" pitchFamily="34" charset="0"/>
                  </a:rPr>
                  <a:t>ASIC</a:t>
                </a:r>
              </a:p>
            </p:txBody>
          </p:sp>
          <p:grpSp>
            <p:nvGrpSpPr>
              <p:cNvPr id="32" name="Group 73"/>
              <p:cNvGrpSpPr/>
              <p:nvPr/>
            </p:nvGrpSpPr>
            <p:grpSpPr>
              <a:xfrm>
                <a:off x="1772321" y="4833321"/>
                <a:ext cx="914400" cy="365760"/>
                <a:chOff x="1772321" y="4833321"/>
                <a:chExt cx="914400" cy="365760"/>
              </a:xfrm>
            </p:grpSpPr>
            <p:sp>
              <p:nvSpPr>
                <p:cNvPr id="33" name="AutoShape 32"/>
                <p:cNvSpPr>
                  <a:spLocks noChangeArrowheads="1"/>
                </p:cNvSpPr>
                <p:nvPr/>
              </p:nvSpPr>
              <p:spPr bwMode="auto">
                <a:xfrm>
                  <a:off x="1772321" y="4833321"/>
                  <a:ext cx="914400" cy="365760"/>
                </a:xfrm>
                <a:prstGeom prst="roundRect">
                  <a:avLst>
                    <a:gd name="adj" fmla="val 10162"/>
                  </a:avLst>
                </a:prstGeom>
                <a:solidFill>
                  <a:schemeClr val="bg1">
                    <a:lumMod val="85000"/>
                  </a:schemeClr>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34" name="AutoShape 32"/>
                <p:cNvSpPr>
                  <a:spLocks noChangeArrowheads="1"/>
                </p:cNvSpPr>
                <p:nvPr/>
              </p:nvSpPr>
              <p:spPr bwMode="auto">
                <a:xfrm>
                  <a:off x="1795440" y="4854514"/>
                  <a:ext cx="868680" cy="164592"/>
                </a:xfrm>
                <a:prstGeom prst="roundRect">
                  <a:avLst>
                    <a:gd name="adj" fmla="val 20744"/>
                  </a:avLst>
                </a:prstGeom>
                <a:solidFill>
                  <a:srgbClr val="E9E8E3">
                    <a:alpha val="60000"/>
                  </a:srgbClr>
                </a:solidFill>
                <a:ln w="19050" algn="ctr">
                  <a:noFill/>
                  <a:miter lim="800000"/>
                  <a:headEnd/>
                  <a:tailEnd/>
                </a:ln>
              </p:spPr>
              <p:txBody>
                <a:bodyPr lIns="0" tIns="48006" rIns="0" bIns="6858" anchor="t"/>
                <a:lstStyle/>
                <a:p>
                  <a:pPr marL="45244" indent="-45244" algn="ctr" fontAlgn="base">
                    <a:spcBef>
                      <a:spcPct val="0"/>
                    </a:spcBef>
                    <a:spcAft>
                      <a:spcPct val="0"/>
                    </a:spcAft>
                  </a:pPr>
                  <a:r>
                    <a:rPr lang="en-US" sz="750" b="1" dirty="0">
                      <a:latin typeface="Arial" pitchFamily="34" charset="0"/>
                      <a:cs typeface="Arial" pitchFamily="34" charset="0"/>
                    </a:rPr>
                    <a:t>VHDL, </a:t>
                  </a:r>
                  <a:r>
                    <a:rPr lang="en-US" sz="750" b="1" dirty="0" err="1">
                      <a:latin typeface="Arial" pitchFamily="34" charset="0"/>
                      <a:cs typeface="Arial" pitchFamily="34" charset="0"/>
                    </a:rPr>
                    <a:t>Verilog</a:t>
                  </a:r>
                  <a:endParaRPr lang="en-US" sz="750" b="1" dirty="0">
                    <a:latin typeface="Arial" pitchFamily="34" charset="0"/>
                    <a:cs typeface="Arial" pitchFamily="34" charset="0"/>
                  </a:endParaRPr>
                </a:p>
              </p:txBody>
            </p:sp>
          </p:grpSp>
        </p:grpSp>
        <p:grpSp>
          <p:nvGrpSpPr>
            <p:cNvPr id="24" name="Group 82"/>
            <p:cNvGrpSpPr/>
            <p:nvPr/>
          </p:nvGrpSpPr>
          <p:grpSpPr>
            <a:xfrm>
              <a:off x="2351830" y="4876800"/>
              <a:ext cx="915529" cy="778247"/>
              <a:chOff x="2589671" y="4876800"/>
              <a:chExt cx="915529" cy="778247"/>
            </a:xfrm>
          </p:grpSpPr>
          <p:grpSp>
            <p:nvGrpSpPr>
              <p:cNvPr id="25" name="Group 81"/>
              <p:cNvGrpSpPr/>
              <p:nvPr/>
            </p:nvGrpSpPr>
            <p:grpSpPr>
              <a:xfrm>
                <a:off x="2589671" y="4876800"/>
                <a:ext cx="915529" cy="778247"/>
                <a:chOff x="2589671" y="4876800"/>
                <a:chExt cx="915529" cy="778247"/>
              </a:xfrm>
            </p:grpSpPr>
            <p:sp>
              <p:nvSpPr>
                <p:cNvPr id="27" name="AutoShape 33"/>
                <p:cNvSpPr>
                  <a:spLocks noChangeArrowheads="1"/>
                </p:cNvSpPr>
                <p:nvPr/>
              </p:nvSpPr>
              <p:spPr bwMode="auto">
                <a:xfrm>
                  <a:off x="2589671" y="5289287"/>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6858" tIns="0" rIns="6858" bIns="6858" anchor="ctr"/>
                <a:lstStyle/>
                <a:p>
                  <a:pPr marL="45244" indent="-45244" algn="ctr"/>
                  <a:r>
                    <a:rPr lang="en-US" sz="750" dirty="0">
                      <a:latin typeface="Arial" pitchFamily="34" charset="0"/>
                      <a:cs typeface="Arial" pitchFamily="34" charset="0"/>
                    </a:rPr>
                    <a:t>RF</a:t>
                  </a:r>
                </a:p>
              </p:txBody>
            </p:sp>
            <p:sp>
              <p:nvSpPr>
                <p:cNvPr id="28" name="AutoShape 33"/>
                <p:cNvSpPr>
                  <a:spLocks noChangeArrowheads="1"/>
                </p:cNvSpPr>
                <p:nvPr/>
              </p:nvSpPr>
              <p:spPr bwMode="auto">
                <a:xfrm>
                  <a:off x="3070686" y="5289287"/>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6858" tIns="0" rIns="6858" bIns="6858" anchor="ctr"/>
                <a:lstStyle/>
                <a:p>
                  <a:pPr marL="45244" indent="-45244" algn="ctr"/>
                  <a:r>
                    <a:rPr lang="en-US" sz="750" dirty="0">
                      <a:latin typeface="Arial" pitchFamily="34" charset="0"/>
                      <a:cs typeface="Arial" pitchFamily="34" charset="0"/>
                    </a:rPr>
                    <a:t>SMPS</a:t>
                  </a:r>
                </a:p>
              </p:txBody>
            </p:sp>
            <p:sp>
              <p:nvSpPr>
                <p:cNvPr id="29" name="AutoShape 32"/>
                <p:cNvSpPr>
                  <a:spLocks noChangeArrowheads="1"/>
                </p:cNvSpPr>
                <p:nvPr/>
              </p:nvSpPr>
              <p:spPr bwMode="auto">
                <a:xfrm>
                  <a:off x="2590800" y="4876800"/>
                  <a:ext cx="914400" cy="365760"/>
                </a:xfrm>
                <a:prstGeom prst="roundRect">
                  <a:avLst>
                    <a:gd name="adj" fmla="val 10162"/>
                  </a:avLst>
                </a:prstGeom>
                <a:solidFill>
                  <a:schemeClr val="bg1">
                    <a:lumMod val="85000"/>
                  </a:schemeClr>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grpSp>
          <p:sp>
            <p:nvSpPr>
              <p:cNvPr id="26" name="AutoShape 32"/>
              <p:cNvSpPr>
                <a:spLocks noChangeArrowheads="1"/>
              </p:cNvSpPr>
              <p:nvPr/>
            </p:nvSpPr>
            <p:spPr bwMode="auto">
              <a:xfrm>
                <a:off x="2613919" y="4897993"/>
                <a:ext cx="868680" cy="164592"/>
              </a:xfrm>
              <a:prstGeom prst="roundRect">
                <a:avLst>
                  <a:gd name="adj" fmla="val 20744"/>
                </a:avLst>
              </a:prstGeom>
              <a:solidFill>
                <a:srgbClr val="E9E8E3">
                  <a:alpha val="60000"/>
                </a:srgbClr>
              </a:solidFill>
              <a:ln w="19050" algn="ctr">
                <a:noFill/>
                <a:miter lim="800000"/>
                <a:headEnd/>
                <a:tailEnd/>
              </a:ln>
            </p:spPr>
            <p:txBody>
              <a:bodyPr lIns="0" tIns="48006" rIns="0" bIns="6858" anchor="t"/>
              <a:lstStyle/>
              <a:p>
                <a:pPr marL="45244" indent="-45244" algn="ctr" fontAlgn="base">
                  <a:spcBef>
                    <a:spcPct val="0"/>
                  </a:spcBef>
                  <a:spcAft>
                    <a:spcPct val="0"/>
                  </a:spcAft>
                </a:pPr>
                <a:r>
                  <a:rPr lang="en-US" sz="750" b="1" dirty="0">
                    <a:latin typeface="Arial" pitchFamily="34" charset="0"/>
                    <a:cs typeface="Arial" pitchFamily="34" charset="0"/>
                  </a:rPr>
                  <a:t>Spice-like</a:t>
                </a:r>
              </a:p>
            </p:txBody>
          </p:sp>
        </p:grpSp>
      </p:grpSp>
      <p:grpSp>
        <p:nvGrpSpPr>
          <p:cNvPr id="35" name="Group 34"/>
          <p:cNvGrpSpPr/>
          <p:nvPr/>
        </p:nvGrpSpPr>
        <p:grpSpPr>
          <a:xfrm>
            <a:off x="1630818" y="3280877"/>
            <a:ext cx="1428750" cy="857269"/>
            <a:chOff x="1371600" y="2863317"/>
            <a:chExt cx="1905000" cy="1143025"/>
          </a:xfrm>
        </p:grpSpPr>
        <p:grpSp>
          <p:nvGrpSpPr>
            <p:cNvPr id="36" name="Group 82"/>
            <p:cNvGrpSpPr/>
            <p:nvPr/>
          </p:nvGrpSpPr>
          <p:grpSpPr>
            <a:xfrm>
              <a:off x="1371600" y="2863317"/>
              <a:ext cx="1905000" cy="348742"/>
              <a:chOff x="783771" y="2887067"/>
              <a:chExt cx="2760167" cy="348742"/>
            </a:xfrm>
            <a:gradFill>
              <a:gsLst>
                <a:gs pos="73000">
                  <a:srgbClr val="F2B404">
                    <a:alpha val="93000"/>
                  </a:srgbClr>
                </a:gs>
                <a:gs pos="100000">
                  <a:srgbClr val="E0DED8"/>
                </a:gs>
              </a:gsLst>
              <a:lin ang="16200000" scaled="1"/>
            </a:gradFill>
          </p:grpSpPr>
          <p:sp>
            <p:nvSpPr>
              <p:cNvPr id="49" name="AutoShape 32"/>
              <p:cNvSpPr>
                <a:spLocks noChangeArrowheads="1"/>
              </p:cNvSpPr>
              <p:nvPr/>
            </p:nvSpPr>
            <p:spPr bwMode="auto">
              <a:xfrm>
                <a:off x="783771" y="2887067"/>
                <a:ext cx="2760167" cy="348742"/>
              </a:xfrm>
              <a:prstGeom prst="roundRect">
                <a:avLst>
                  <a:gd name="adj" fmla="val 10162"/>
                </a:avLst>
              </a:prstGeom>
              <a:solidFill>
                <a:schemeClr val="bg1">
                  <a:lumMod val="85000"/>
                </a:schemeClr>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50" name="AutoShape 32"/>
              <p:cNvSpPr>
                <a:spLocks noChangeArrowheads="1"/>
              </p:cNvSpPr>
              <p:nvPr/>
            </p:nvSpPr>
            <p:spPr bwMode="auto">
              <a:xfrm>
                <a:off x="811844" y="2921234"/>
                <a:ext cx="2704247" cy="156934"/>
              </a:xfrm>
              <a:prstGeom prst="roundRect">
                <a:avLst>
                  <a:gd name="adj" fmla="val 10162"/>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Algorithms</a:t>
                </a:r>
              </a:p>
            </p:txBody>
          </p:sp>
        </p:grpSp>
        <p:grpSp>
          <p:nvGrpSpPr>
            <p:cNvPr id="37" name="Group 85"/>
            <p:cNvGrpSpPr/>
            <p:nvPr/>
          </p:nvGrpSpPr>
          <p:grpSpPr>
            <a:xfrm>
              <a:off x="2362200" y="3267549"/>
              <a:ext cx="914400" cy="348742"/>
              <a:chOff x="2272921" y="3258499"/>
              <a:chExt cx="1479681" cy="348742"/>
            </a:xfrm>
            <a:gradFill>
              <a:gsLst>
                <a:gs pos="73000">
                  <a:srgbClr val="F2B404">
                    <a:alpha val="93000"/>
                  </a:srgbClr>
                </a:gs>
                <a:gs pos="100000">
                  <a:srgbClr val="E0DED8"/>
                </a:gs>
              </a:gsLst>
              <a:lin ang="16200000" scaled="1"/>
            </a:gradFill>
          </p:grpSpPr>
          <p:sp>
            <p:nvSpPr>
              <p:cNvPr id="47" name="AutoShape 32"/>
              <p:cNvSpPr>
                <a:spLocks noChangeArrowheads="1"/>
              </p:cNvSpPr>
              <p:nvPr/>
            </p:nvSpPr>
            <p:spPr bwMode="auto">
              <a:xfrm>
                <a:off x="2272921" y="3258499"/>
                <a:ext cx="1479681" cy="348742"/>
              </a:xfrm>
              <a:prstGeom prst="roundRect">
                <a:avLst>
                  <a:gd name="adj" fmla="val 10162"/>
                </a:avLst>
              </a:prstGeom>
              <a:solidFill>
                <a:srgbClr val="FFC000"/>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48" name="AutoShape 32"/>
              <p:cNvSpPr>
                <a:spLocks noChangeArrowheads="1"/>
              </p:cNvSpPr>
              <p:nvPr/>
            </p:nvSpPr>
            <p:spPr bwMode="auto">
              <a:xfrm>
                <a:off x="2305057" y="3292666"/>
                <a:ext cx="1405697" cy="156934"/>
              </a:xfrm>
              <a:prstGeom prst="roundRect">
                <a:avLst>
                  <a:gd name="adj" fmla="val 20744"/>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Analog</a:t>
                </a:r>
              </a:p>
            </p:txBody>
          </p:sp>
        </p:grpSp>
        <p:grpSp>
          <p:nvGrpSpPr>
            <p:cNvPr id="38" name="Group 88"/>
            <p:cNvGrpSpPr/>
            <p:nvPr/>
          </p:nvGrpSpPr>
          <p:grpSpPr>
            <a:xfrm>
              <a:off x="1371600" y="3267549"/>
              <a:ext cx="914400" cy="348742"/>
              <a:chOff x="783771" y="3258499"/>
              <a:chExt cx="1464585" cy="348742"/>
            </a:xfrm>
            <a:gradFill>
              <a:gsLst>
                <a:gs pos="73000">
                  <a:srgbClr val="F2B404">
                    <a:alpha val="93000"/>
                  </a:srgbClr>
                </a:gs>
                <a:gs pos="100000">
                  <a:srgbClr val="E0DED8"/>
                </a:gs>
              </a:gsLst>
              <a:lin ang="16200000" scaled="1"/>
            </a:gradFill>
          </p:grpSpPr>
          <p:sp>
            <p:nvSpPr>
              <p:cNvPr id="45" name="AutoShape 32"/>
              <p:cNvSpPr>
                <a:spLocks noChangeArrowheads="1"/>
              </p:cNvSpPr>
              <p:nvPr/>
            </p:nvSpPr>
            <p:spPr bwMode="auto">
              <a:xfrm>
                <a:off x="783771" y="3258499"/>
                <a:ext cx="1464585" cy="348742"/>
              </a:xfrm>
              <a:prstGeom prst="roundRect">
                <a:avLst>
                  <a:gd name="adj" fmla="val 10162"/>
                </a:avLst>
              </a:prstGeom>
              <a:solidFill>
                <a:srgbClr val="FFC000"/>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46" name="AutoShape 32"/>
              <p:cNvSpPr>
                <a:spLocks noChangeArrowheads="1"/>
              </p:cNvSpPr>
              <p:nvPr/>
            </p:nvSpPr>
            <p:spPr bwMode="auto">
              <a:xfrm>
                <a:off x="825585" y="3292666"/>
                <a:ext cx="1391356" cy="156934"/>
              </a:xfrm>
              <a:prstGeom prst="roundRect">
                <a:avLst>
                  <a:gd name="adj" fmla="val 20744"/>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Digital</a:t>
                </a:r>
              </a:p>
            </p:txBody>
          </p:sp>
        </p:grpSp>
        <p:grpSp>
          <p:nvGrpSpPr>
            <p:cNvPr id="39" name="Group 85"/>
            <p:cNvGrpSpPr/>
            <p:nvPr/>
          </p:nvGrpSpPr>
          <p:grpSpPr>
            <a:xfrm>
              <a:off x="2362200" y="3657600"/>
              <a:ext cx="914400" cy="348742"/>
              <a:chOff x="2272921" y="3258499"/>
              <a:chExt cx="1479681" cy="348742"/>
            </a:xfrm>
            <a:gradFill>
              <a:gsLst>
                <a:gs pos="73000">
                  <a:srgbClr val="F2B404">
                    <a:alpha val="93000"/>
                  </a:srgbClr>
                </a:gs>
                <a:gs pos="100000">
                  <a:srgbClr val="E0DED8"/>
                </a:gs>
              </a:gsLst>
              <a:lin ang="16200000" scaled="1"/>
            </a:gradFill>
          </p:grpSpPr>
          <p:sp>
            <p:nvSpPr>
              <p:cNvPr id="43" name="AutoShape 32"/>
              <p:cNvSpPr>
                <a:spLocks noChangeArrowheads="1"/>
              </p:cNvSpPr>
              <p:nvPr/>
            </p:nvSpPr>
            <p:spPr bwMode="auto">
              <a:xfrm>
                <a:off x="2272921" y="3258499"/>
                <a:ext cx="1479681" cy="348742"/>
              </a:xfrm>
              <a:prstGeom prst="roundRect">
                <a:avLst>
                  <a:gd name="adj" fmla="val 10162"/>
                </a:avLst>
              </a:prstGeom>
              <a:solidFill>
                <a:srgbClr val="FFC000"/>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44" name="AutoShape 32"/>
              <p:cNvSpPr>
                <a:spLocks noChangeArrowheads="1"/>
              </p:cNvSpPr>
              <p:nvPr/>
            </p:nvSpPr>
            <p:spPr bwMode="auto">
              <a:xfrm>
                <a:off x="2305057" y="3292666"/>
                <a:ext cx="1405697" cy="156934"/>
              </a:xfrm>
              <a:prstGeom prst="roundRect">
                <a:avLst>
                  <a:gd name="adj" fmla="val 20744"/>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Physical</a:t>
                </a:r>
              </a:p>
            </p:txBody>
          </p:sp>
        </p:grpSp>
        <p:grpSp>
          <p:nvGrpSpPr>
            <p:cNvPr id="40" name="Group 88"/>
            <p:cNvGrpSpPr/>
            <p:nvPr/>
          </p:nvGrpSpPr>
          <p:grpSpPr>
            <a:xfrm>
              <a:off x="1371600" y="3657600"/>
              <a:ext cx="914400" cy="348742"/>
              <a:chOff x="783771" y="3258499"/>
              <a:chExt cx="1464585" cy="348742"/>
            </a:xfrm>
            <a:gradFill>
              <a:gsLst>
                <a:gs pos="73000">
                  <a:srgbClr val="F2B404">
                    <a:alpha val="93000"/>
                  </a:srgbClr>
                </a:gs>
                <a:gs pos="100000">
                  <a:srgbClr val="E0DED8"/>
                </a:gs>
              </a:gsLst>
              <a:lin ang="16200000" scaled="1"/>
            </a:gradFill>
          </p:grpSpPr>
          <p:sp>
            <p:nvSpPr>
              <p:cNvPr id="41" name="AutoShape 32"/>
              <p:cNvSpPr>
                <a:spLocks noChangeArrowheads="1"/>
              </p:cNvSpPr>
              <p:nvPr/>
            </p:nvSpPr>
            <p:spPr bwMode="auto">
              <a:xfrm>
                <a:off x="783771" y="3258499"/>
                <a:ext cx="1464585" cy="348742"/>
              </a:xfrm>
              <a:prstGeom prst="roundRect">
                <a:avLst>
                  <a:gd name="adj" fmla="val 10162"/>
                </a:avLst>
              </a:prstGeom>
              <a:solidFill>
                <a:srgbClr val="FFC000"/>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42" name="AutoShape 32"/>
              <p:cNvSpPr>
                <a:spLocks noChangeArrowheads="1"/>
              </p:cNvSpPr>
              <p:nvPr/>
            </p:nvSpPr>
            <p:spPr bwMode="auto">
              <a:xfrm>
                <a:off x="825585" y="3292666"/>
                <a:ext cx="1391356" cy="156934"/>
              </a:xfrm>
              <a:prstGeom prst="roundRect">
                <a:avLst>
                  <a:gd name="adj" fmla="val 20744"/>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Fixed-Point</a:t>
                </a:r>
              </a:p>
            </p:txBody>
          </p:sp>
        </p:grpSp>
      </p:grpSp>
      <p:sp>
        <p:nvSpPr>
          <p:cNvPr id="51" name="Left-Right Arrow 50"/>
          <p:cNvSpPr/>
          <p:nvPr/>
        </p:nvSpPr>
        <p:spPr>
          <a:xfrm rot="5400000">
            <a:off x="2084229" y="2693912"/>
            <a:ext cx="514350" cy="2286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52" name="AutoShape 19"/>
          <p:cNvSpPr>
            <a:spLocks noChangeArrowheads="1"/>
          </p:cNvSpPr>
          <p:nvPr/>
        </p:nvSpPr>
        <p:spPr bwMode="auto">
          <a:xfrm>
            <a:off x="1459368" y="2519622"/>
            <a:ext cx="1737360" cy="274320"/>
          </a:xfrm>
          <a:prstGeom prst="roundRect">
            <a:avLst>
              <a:gd name="adj" fmla="val 13489"/>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0" tIns="34290" rIns="0" bIns="34290" numCol="1" rtlCol="0" anchor="ctr" anchorCtr="0" compatLnSpc="1">
            <a:prstTxWarp prst="textNoShape">
              <a:avLst/>
            </a:prstTxWarp>
          </a:bodyPr>
          <a:lstStyle/>
          <a:p>
            <a:pPr algn="ctr">
              <a:buNone/>
            </a:pPr>
            <a:r>
              <a:rPr lang="en-US" sz="900" b="1" dirty="0">
                <a:latin typeface="Arial" pitchFamily="34" charset="0"/>
                <a:cs typeface="Arial" pitchFamily="34" charset="0"/>
              </a:rPr>
              <a:t>SPECIFICATION</a:t>
            </a:r>
          </a:p>
        </p:txBody>
      </p:sp>
      <p:sp>
        <p:nvSpPr>
          <p:cNvPr id="53" name="TextBox 52"/>
          <p:cNvSpPr txBox="1"/>
          <p:nvPr/>
        </p:nvSpPr>
        <p:spPr>
          <a:xfrm>
            <a:off x="4517994" y="2472969"/>
            <a:ext cx="3483006" cy="1246495"/>
          </a:xfrm>
          <a:prstGeom prst="rect">
            <a:avLst/>
          </a:prstGeom>
          <a:noFill/>
        </p:spPr>
        <p:txBody>
          <a:bodyPr wrap="square" rtlCol="0">
            <a:spAutoFit/>
          </a:bodyPr>
          <a:lstStyle/>
          <a:p>
            <a:r>
              <a:rPr lang="en-US" sz="1500" dirty="0">
                <a:latin typeface="Arial" pitchFamily="34" charset="0"/>
                <a:cs typeface="Arial" pitchFamily="34" charset="0"/>
              </a:rPr>
              <a:t>Multi-domain algorithm development</a:t>
            </a:r>
          </a:p>
          <a:p>
            <a:pPr marL="257175" indent="-257175">
              <a:buFontTx/>
              <a:buChar char="-"/>
            </a:pPr>
            <a:r>
              <a:rPr lang="en-US" sz="1200" dirty="0">
                <a:latin typeface="Arial" pitchFamily="34" charset="0"/>
                <a:cs typeface="Arial" pitchFamily="34" charset="0"/>
              </a:rPr>
              <a:t>Elaborate ‘Golden’ reference model derived from specification</a:t>
            </a:r>
          </a:p>
          <a:p>
            <a:pPr marL="257175" indent="-257175">
              <a:buFontTx/>
              <a:buChar char="-"/>
            </a:pPr>
            <a:r>
              <a:rPr lang="en-US" sz="1200" dirty="0">
                <a:latin typeface="Arial" pitchFamily="34" charset="0"/>
                <a:cs typeface="Arial" pitchFamily="34" charset="0"/>
              </a:rPr>
              <a:t>Study architectural trade-offs between analog and digital systems</a:t>
            </a:r>
          </a:p>
          <a:p>
            <a:pPr marL="257175" indent="-257175">
              <a:buFontTx/>
              <a:buChar char="-"/>
            </a:pPr>
            <a:r>
              <a:rPr lang="en-US" sz="1200" dirty="0">
                <a:latin typeface="Arial" pitchFamily="34" charset="0"/>
                <a:cs typeface="Arial" pitchFamily="34" charset="0"/>
              </a:rPr>
              <a:t>Determine integrated system performance</a:t>
            </a:r>
          </a:p>
        </p:txBody>
      </p:sp>
      <p:cxnSp>
        <p:nvCxnSpPr>
          <p:cNvPr id="55" name="Straight Connector 54"/>
          <p:cNvCxnSpPr/>
          <p:nvPr/>
        </p:nvCxnSpPr>
        <p:spPr>
          <a:xfrm flipV="1">
            <a:off x="2951820" y="2551037"/>
            <a:ext cx="1566174" cy="1141170"/>
          </a:xfrm>
          <a:prstGeom prst="line">
            <a:avLst/>
          </a:prstGeom>
          <a:ln w="25400">
            <a:solidFill>
              <a:schemeClr val="accent5">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517994" y="3729641"/>
            <a:ext cx="3483006" cy="1061829"/>
          </a:xfrm>
          <a:prstGeom prst="rect">
            <a:avLst/>
          </a:prstGeom>
          <a:noFill/>
        </p:spPr>
        <p:txBody>
          <a:bodyPr wrap="square" rtlCol="0">
            <a:spAutoFit/>
          </a:bodyPr>
          <a:lstStyle/>
          <a:p>
            <a:r>
              <a:rPr lang="en-US" sz="1500" dirty="0">
                <a:latin typeface="Arial" pitchFamily="34" charset="0"/>
                <a:cs typeface="Arial" pitchFamily="34" charset="0"/>
              </a:rPr>
              <a:t>Verification</a:t>
            </a:r>
          </a:p>
          <a:p>
            <a:pPr marL="257175" indent="-257175">
              <a:buFontTx/>
              <a:buChar char="-"/>
            </a:pPr>
            <a:r>
              <a:rPr lang="en-US" sz="1200" dirty="0">
                <a:solidFill>
                  <a:prstClr val="black"/>
                </a:solidFill>
                <a:latin typeface="Arial" pitchFamily="34" charset="0"/>
                <a:cs typeface="Arial" pitchFamily="34" charset="0"/>
              </a:rPr>
              <a:t>Co-simulation with 3</a:t>
            </a:r>
            <a:r>
              <a:rPr lang="en-US" sz="1200" baseline="30000" dirty="0">
                <a:solidFill>
                  <a:prstClr val="black"/>
                </a:solidFill>
                <a:latin typeface="Arial" pitchFamily="34" charset="0"/>
                <a:cs typeface="Arial" pitchFamily="34" charset="0"/>
              </a:rPr>
              <a:t>rd</a:t>
            </a:r>
            <a:r>
              <a:rPr lang="en-US" sz="1200" dirty="0">
                <a:solidFill>
                  <a:prstClr val="black"/>
                </a:solidFill>
                <a:latin typeface="Arial" pitchFamily="34" charset="0"/>
                <a:cs typeface="Arial" pitchFamily="34" charset="0"/>
              </a:rPr>
              <a:t> party tools </a:t>
            </a:r>
          </a:p>
          <a:p>
            <a:pPr marL="257175" indent="-257175">
              <a:buFontTx/>
              <a:buChar char="-"/>
            </a:pPr>
            <a:r>
              <a:rPr lang="en-US" sz="1200" dirty="0" err="1">
                <a:solidFill>
                  <a:prstClr val="black"/>
                </a:solidFill>
                <a:latin typeface="Arial" pitchFamily="34" charset="0"/>
                <a:cs typeface="Arial" pitchFamily="34" charset="0"/>
              </a:rPr>
              <a:t>Testbench</a:t>
            </a:r>
            <a:r>
              <a:rPr lang="en-US" sz="1200" dirty="0">
                <a:solidFill>
                  <a:prstClr val="black"/>
                </a:solidFill>
                <a:latin typeface="Arial" pitchFamily="34" charset="0"/>
                <a:cs typeface="Arial" pitchFamily="34" charset="0"/>
              </a:rPr>
              <a:t> generation</a:t>
            </a:r>
          </a:p>
          <a:p>
            <a:pPr marL="257175" indent="-257175">
              <a:buFontTx/>
              <a:buChar char="-"/>
            </a:pPr>
            <a:r>
              <a:rPr lang="en-US" sz="1200" dirty="0">
                <a:solidFill>
                  <a:prstClr val="black"/>
                </a:solidFill>
                <a:latin typeface="Arial" pitchFamily="34" charset="0"/>
                <a:cs typeface="Arial" pitchFamily="34" charset="0"/>
              </a:rPr>
              <a:t>Integration with test and measurement equipment</a:t>
            </a:r>
          </a:p>
        </p:txBody>
      </p:sp>
      <p:cxnSp>
        <p:nvCxnSpPr>
          <p:cNvPr id="57" name="Straight Connector 56"/>
          <p:cNvCxnSpPr/>
          <p:nvPr/>
        </p:nvCxnSpPr>
        <p:spPr>
          <a:xfrm>
            <a:off x="2341405" y="4458845"/>
            <a:ext cx="2176589" cy="955820"/>
          </a:xfrm>
          <a:prstGeom prst="line">
            <a:avLst/>
          </a:prstGeom>
          <a:ln w="25400">
            <a:solidFill>
              <a:schemeClr val="accent5">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517994" y="5259431"/>
            <a:ext cx="3483006" cy="1107996"/>
          </a:xfrm>
          <a:prstGeom prst="rect">
            <a:avLst/>
          </a:prstGeom>
          <a:noFill/>
        </p:spPr>
        <p:txBody>
          <a:bodyPr wrap="square" rtlCol="0">
            <a:spAutoFit/>
          </a:bodyPr>
          <a:lstStyle/>
          <a:p>
            <a:r>
              <a:rPr lang="en-US" sz="1500" dirty="0">
                <a:latin typeface="Arial" pitchFamily="34" charset="0"/>
                <a:cs typeface="Arial" pitchFamily="34" charset="0"/>
              </a:rPr>
              <a:t>Implementation and prototyping</a:t>
            </a:r>
          </a:p>
          <a:p>
            <a:pPr marL="257175" indent="-257175">
              <a:buFontTx/>
              <a:buChar char="-"/>
            </a:pPr>
            <a:r>
              <a:rPr lang="en-US" sz="1200" dirty="0">
                <a:solidFill>
                  <a:prstClr val="black"/>
                </a:solidFill>
                <a:latin typeface="Arial" pitchFamily="34" charset="0"/>
                <a:cs typeface="Arial" pitchFamily="34" charset="0"/>
              </a:rPr>
              <a:t>Architectural models that are representative of board level implementations. </a:t>
            </a:r>
          </a:p>
          <a:p>
            <a:pPr marL="257175" indent="-257175">
              <a:buFontTx/>
              <a:buChar char="-"/>
            </a:pPr>
            <a:r>
              <a:rPr lang="en-US" sz="1200" dirty="0">
                <a:solidFill>
                  <a:prstClr val="black"/>
                </a:solidFill>
                <a:latin typeface="Arial" pitchFamily="34" charset="0"/>
                <a:cs typeface="Arial" pitchFamily="34" charset="0"/>
              </a:rPr>
              <a:t>Synthesizable HDL code generation</a:t>
            </a:r>
          </a:p>
          <a:p>
            <a:endParaRPr lang="en-US" sz="1500" dirty="0">
              <a:latin typeface="Arial" pitchFamily="34" charset="0"/>
              <a:cs typeface="Arial" pitchFamily="34" charset="0"/>
            </a:endParaRPr>
          </a:p>
        </p:txBody>
      </p:sp>
      <p:cxnSp>
        <p:nvCxnSpPr>
          <p:cNvPr id="61" name="Straight Connector 60"/>
          <p:cNvCxnSpPr/>
          <p:nvPr/>
        </p:nvCxnSpPr>
        <p:spPr>
          <a:xfrm flipV="1">
            <a:off x="3654371" y="3926097"/>
            <a:ext cx="863622" cy="316424"/>
          </a:xfrm>
          <a:prstGeom prst="line">
            <a:avLst/>
          </a:prstGeom>
          <a:ln w="25400">
            <a:solidFill>
              <a:schemeClr val="accent5">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894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5084" y="2531822"/>
            <a:ext cx="6916680" cy="2628452"/>
          </a:xfrm>
          <a:prstGeom prst="rect">
            <a:avLst/>
          </a:prstGeom>
        </p:spPr>
      </p:pic>
      <p:sp>
        <p:nvSpPr>
          <p:cNvPr id="2" name="Title 1"/>
          <p:cNvSpPr>
            <a:spLocks noGrp="1"/>
          </p:cNvSpPr>
          <p:nvPr>
            <p:ph type="title"/>
          </p:nvPr>
        </p:nvSpPr>
        <p:spPr>
          <a:xfrm>
            <a:off x="457200" y="1390554"/>
            <a:ext cx="8618366" cy="742950"/>
          </a:xfrm>
        </p:spPr>
        <p:txBody>
          <a:bodyPr>
            <a:normAutofit fontScale="90000"/>
          </a:bodyPr>
          <a:lstStyle/>
          <a:p>
            <a:r>
              <a:rPr lang="en-GB" dirty="0"/>
              <a:t>How about we begin with a simplified system model?</a:t>
            </a:r>
          </a:p>
        </p:txBody>
      </p:sp>
      <p:pic>
        <p:nvPicPr>
          <p:cNvPr id="7" name="Picture 6"/>
          <p:cNvPicPr>
            <a:picLocks noChangeAspect="1"/>
          </p:cNvPicPr>
          <p:nvPr/>
        </p:nvPicPr>
        <p:blipFill>
          <a:blip r:embed="rId3"/>
          <a:stretch>
            <a:fillRect/>
          </a:stretch>
        </p:blipFill>
        <p:spPr>
          <a:xfrm>
            <a:off x="131283" y="4428413"/>
            <a:ext cx="1885296" cy="1620000"/>
          </a:xfrm>
          <a:prstGeom prst="rect">
            <a:avLst/>
          </a:prstGeom>
        </p:spPr>
      </p:pic>
      <p:cxnSp>
        <p:nvCxnSpPr>
          <p:cNvPr id="10" name="Straight Connector 9"/>
          <p:cNvCxnSpPr/>
          <p:nvPr/>
        </p:nvCxnSpPr>
        <p:spPr>
          <a:xfrm flipV="1">
            <a:off x="5040896" y="3940694"/>
            <a:ext cx="298920" cy="1941612"/>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37569" y="5113068"/>
            <a:ext cx="2439211" cy="323165"/>
          </a:xfrm>
          <a:prstGeom prst="rect">
            <a:avLst/>
          </a:prstGeom>
          <a:noFill/>
        </p:spPr>
        <p:txBody>
          <a:bodyPr wrap="square" rtlCol="0">
            <a:spAutoFit/>
          </a:bodyPr>
          <a:lstStyle/>
          <a:p>
            <a:pPr algn="ctr"/>
            <a:r>
              <a:rPr lang="en-GB" sz="1500" dirty="0">
                <a:solidFill>
                  <a:schemeClr val="tx2"/>
                </a:solidFill>
                <a:latin typeface="Arial" pitchFamily="34" charset="0"/>
                <a:cs typeface="Arial" pitchFamily="34" charset="0"/>
              </a:rPr>
              <a:t>Desired signal + interferer</a:t>
            </a:r>
          </a:p>
        </p:txBody>
      </p:sp>
      <p:sp>
        <p:nvSpPr>
          <p:cNvPr id="14" name="TextBox 13"/>
          <p:cNvSpPr txBox="1"/>
          <p:nvPr/>
        </p:nvSpPr>
        <p:spPr>
          <a:xfrm>
            <a:off x="2441662" y="5882306"/>
            <a:ext cx="3323237" cy="323165"/>
          </a:xfrm>
          <a:prstGeom prst="rect">
            <a:avLst/>
          </a:prstGeom>
          <a:noFill/>
        </p:spPr>
        <p:txBody>
          <a:bodyPr wrap="square" rtlCol="0">
            <a:spAutoFit/>
          </a:bodyPr>
          <a:lstStyle/>
          <a:p>
            <a:pPr algn="ctr"/>
            <a:r>
              <a:rPr lang="en-GB" sz="1500" dirty="0">
                <a:solidFill>
                  <a:schemeClr val="tx2"/>
                </a:solidFill>
                <a:latin typeface="Arial" pitchFamily="34" charset="0"/>
                <a:cs typeface="Arial" pitchFamily="34" charset="0"/>
              </a:rPr>
              <a:t>Estimation of direction of arrival</a:t>
            </a:r>
          </a:p>
        </p:txBody>
      </p:sp>
      <p:sp>
        <p:nvSpPr>
          <p:cNvPr id="16" name="TextBox 15"/>
          <p:cNvSpPr txBox="1"/>
          <p:nvPr/>
        </p:nvSpPr>
        <p:spPr>
          <a:xfrm>
            <a:off x="5516260" y="5593424"/>
            <a:ext cx="1561866" cy="553998"/>
          </a:xfrm>
          <a:prstGeom prst="rect">
            <a:avLst/>
          </a:prstGeom>
          <a:noFill/>
        </p:spPr>
        <p:txBody>
          <a:bodyPr wrap="square" rtlCol="0">
            <a:spAutoFit/>
          </a:bodyPr>
          <a:lstStyle/>
          <a:p>
            <a:pPr algn="ctr"/>
            <a:r>
              <a:rPr lang="en-GB" sz="1500" dirty="0">
                <a:solidFill>
                  <a:schemeClr val="tx2"/>
                </a:solidFill>
                <a:latin typeface="Arial" pitchFamily="34" charset="0"/>
                <a:cs typeface="Arial" pitchFamily="34" charset="0"/>
              </a:rPr>
              <a:t>Baseband Beamforming</a:t>
            </a:r>
          </a:p>
        </p:txBody>
      </p:sp>
      <p:cxnSp>
        <p:nvCxnSpPr>
          <p:cNvPr id="17" name="Straight Connector 16"/>
          <p:cNvCxnSpPr>
            <a:stCxn id="16" idx="0"/>
          </p:cNvCxnSpPr>
          <p:nvPr/>
        </p:nvCxnSpPr>
        <p:spPr>
          <a:xfrm flipH="1" flipV="1">
            <a:off x="5846573" y="3940694"/>
            <a:ext cx="450620" cy="1652730"/>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85101" y="3124731"/>
            <a:ext cx="2101526" cy="323165"/>
          </a:xfrm>
          <a:prstGeom prst="rect">
            <a:avLst/>
          </a:prstGeom>
          <a:solidFill>
            <a:schemeClr val="bg1"/>
          </a:solidFill>
        </p:spPr>
        <p:txBody>
          <a:bodyPr wrap="square" rtlCol="0">
            <a:spAutoFit/>
          </a:bodyPr>
          <a:lstStyle/>
          <a:p>
            <a:pPr algn="ctr"/>
            <a:r>
              <a:rPr lang="en-GB" sz="1500" dirty="0">
                <a:solidFill>
                  <a:schemeClr val="tx2"/>
                </a:solidFill>
                <a:latin typeface="Arial" pitchFamily="34" charset="0"/>
                <a:cs typeface="Arial" pitchFamily="34" charset="0"/>
              </a:rPr>
              <a:t>Modulation error ratio</a:t>
            </a:r>
          </a:p>
        </p:txBody>
      </p:sp>
      <p:cxnSp>
        <p:nvCxnSpPr>
          <p:cNvPr id="21" name="Straight Connector 20"/>
          <p:cNvCxnSpPr/>
          <p:nvPr/>
        </p:nvCxnSpPr>
        <p:spPr>
          <a:xfrm flipH="1">
            <a:off x="7616463" y="3624082"/>
            <a:ext cx="264616" cy="430274"/>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99170" y="2280759"/>
            <a:ext cx="3172674" cy="553998"/>
          </a:xfrm>
          <a:prstGeom prst="rect">
            <a:avLst/>
          </a:prstGeom>
          <a:noFill/>
        </p:spPr>
        <p:txBody>
          <a:bodyPr wrap="square" rtlCol="0">
            <a:spAutoFit/>
          </a:bodyPr>
          <a:lstStyle/>
          <a:p>
            <a:pPr algn="ctr"/>
            <a:r>
              <a:rPr lang="en-GB" sz="1500" dirty="0">
                <a:solidFill>
                  <a:schemeClr val="tx2"/>
                </a:solidFill>
                <a:latin typeface="Arial" pitchFamily="34" charset="0"/>
                <a:cs typeface="Arial" pitchFamily="34" charset="0"/>
              </a:rPr>
              <a:t>Control logic to determine the beamforming angle</a:t>
            </a:r>
          </a:p>
        </p:txBody>
      </p:sp>
      <p:cxnSp>
        <p:nvCxnSpPr>
          <p:cNvPr id="24" name="Straight Connector 23"/>
          <p:cNvCxnSpPr/>
          <p:nvPr/>
        </p:nvCxnSpPr>
        <p:spPr>
          <a:xfrm flipH="1">
            <a:off x="5564949" y="2609131"/>
            <a:ext cx="821897" cy="233327"/>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7165487" y="4818570"/>
            <a:ext cx="1460394" cy="1620000"/>
          </a:xfrm>
          <a:prstGeom prst="rect">
            <a:avLst/>
          </a:prstGeom>
        </p:spPr>
      </p:pic>
    </p:spTree>
    <p:extLst>
      <p:ext uri="{BB962C8B-B14F-4D97-AF65-F5344CB8AC3E}">
        <p14:creationId xmlns:p14="http://schemas.microsoft.com/office/powerpoint/2010/main" val="61840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some of the key things included in this model?</a:t>
            </a:r>
          </a:p>
        </p:txBody>
      </p:sp>
      <p:sp>
        <p:nvSpPr>
          <p:cNvPr id="3" name="Content Placeholder 2"/>
          <p:cNvSpPr>
            <a:spLocks noGrp="1"/>
          </p:cNvSpPr>
          <p:nvPr>
            <p:ph idx="1"/>
          </p:nvPr>
        </p:nvSpPr>
        <p:spPr>
          <a:xfrm>
            <a:off x="457202" y="2523210"/>
            <a:ext cx="8077200" cy="3771900"/>
          </a:xfrm>
        </p:spPr>
        <p:txBody>
          <a:bodyPr>
            <a:normAutofit fontScale="55000" lnSpcReduction="20000"/>
          </a:bodyPr>
          <a:lstStyle/>
          <a:p>
            <a:r>
              <a:rPr lang="en-US" u="sng" dirty="0"/>
              <a:t>Antenna Modeling</a:t>
            </a:r>
            <a:r>
              <a:rPr lang="en-US" dirty="0"/>
              <a:t>:</a:t>
            </a:r>
          </a:p>
          <a:p>
            <a:pPr lvl="1"/>
            <a:r>
              <a:rPr lang="en-US" dirty="0"/>
              <a:t>Isolated element and superposition principles used in modeling the receive array.</a:t>
            </a:r>
          </a:p>
          <a:p>
            <a:pPr lvl="1"/>
            <a:r>
              <a:rPr lang="en-US" dirty="0"/>
              <a:t>Antenna element interaction as well as impedance loading included in receive array</a:t>
            </a:r>
          </a:p>
          <a:p>
            <a:pPr lvl="1"/>
            <a:endParaRPr lang="en-US" dirty="0"/>
          </a:p>
          <a:p>
            <a:r>
              <a:rPr lang="en-US" u="sng" dirty="0"/>
              <a:t>RF Modeling:</a:t>
            </a:r>
            <a:endParaRPr lang="en-US" dirty="0"/>
          </a:p>
          <a:p>
            <a:pPr lvl="1"/>
            <a:r>
              <a:rPr lang="en-US" dirty="0"/>
              <a:t>RF receiver model that includes, linear, non-linear and noise behavior</a:t>
            </a:r>
          </a:p>
          <a:p>
            <a:pPr lvl="1"/>
            <a:r>
              <a:rPr lang="en-US" dirty="0"/>
              <a:t>Matching network for receive antennas</a:t>
            </a:r>
          </a:p>
          <a:p>
            <a:pPr lvl="1"/>
            <a:r>
              <a:rPr lang="en-US" dirty="0"/>
              <a:t>RF components described by measured data (S-parameters)</a:t>
            </a:r>
          </a:p>
          <a:p>
            <a:pPr lvl="1"/>
            <a:endParaRPr lang="en-US" dirty="0"/>
          </a:p>
          <a:p>
            <a:r>
              <a:rPr lang="en-US" u="sng" dirty="0"/>
              <a:t>Beamforming:</a:t>
            </a:r>
            <a:endParaRPr lang="en-US" dirty="0"/>
          </a:p>
          <a:p>
            <a:pPr lvl="1"/>
            <a:r>
              <a:rPr lang="en-US" dirty="0"/>
              <a:t>Baseband DSP algorithms used to determine error rates and determine beamforming angles</a:t>
            </a:r>
          </a:p>
        </p:txBody>
      </p:sp>
    </p:spTree>
    <p:extLst>
      <p:ext uri="{BB962C8B-B14F-4D97-AF65-F5344CB8AC3E}">
        <p14:creationId xmlns:p14="http://schemas.microsoft.com/office/powerpoint/2010/main" val="2198726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parts of the system have been developed to this point?</a:t>
            </a:r>
          </a:p>
        </p:txBody>
      </p:sp>
      <p:pic>
        <p:nvPicPr>
          <p:cNvPr id="4" name="Picture 3"/>
          <p:cNvPicPr>
            <a:picLocks noChangeAspect="1"/>
          </p:cNvPicPr>
          <p:nvPr/>
        </p:nvPicPr>
        <p:blipFill>
          <a:blip r:embed="rId2"/>
          <a:stretch>
            <a:fillRect/>
          </a:stretch>
        </p:blipFill>
        <p:spPr>
          <a:xfrm>
            <a:off x="514351" y="2787040"/>
            <a:ext cx="3643841" cy="1242908"/>
          </a:xfrm>
          <a:prstGeom prst="rect">
            <a:avLst/>
          </a:prstGeom>
        </p:spPr>
      </p:pic>
      <p:pic>
        <p:nvPicPr>
          <p:cNvPr id="5" name="Content Placeholder 3"/>
          <p:cNvPicPr>
            <a:picLocks noChangeAspect="1"/>
          </p:cNvPicPr>
          <p:nvPr/>
        </p:nvPicPr>
        <p:blipFill>
          <a:blip r:embed="rId3"/>
          <a:stretch>
            <a:fillRect/>
          </a:stretch>
        </p:blipFill>
        <p:spPr bwMode="auto">
          <a:xfrm>
            <a:off x="465401" y="4272940"/>
            <a:ext cx="3741738" cy="1566309"/>
          </a:xfrm>
          <a:prstGeom prst="rect">
            <a:avLst/>
          </a:prstGeom>
          <a:noFill/>
          <a:ln w="9525">
            <a:noFill/>
            <a:miter lim="800000"/>
            <a:headEnd/>
            <a:tailEnd/>
          </a:ln>
        </p:spPr>
      </p:pic>
      <p:cxnSp>
        <p:nvCxnSpPr>
          <p:cNvPr id="7" name="Straight Arrow Connector 6"/>
          <p:cNvCxnSpPr>
            <a:stCxn id="4" idx="2"/>
          </p:cNvCxnSpPr>
          <p:nvPr/>
        </p:nvCxnSpPr>
        <p:spPr>
          <a:xfrm flipH="1">
            <a:off x="2336271" y="4029947"/>
            <a:ext cx="1" cy="8144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4485716" y="2890697"/>
            <a:ext cx="3814286" cy="1164286"/>
          </a:xfrm>
          <a:prstGeom prst="rect">
            <a:avLst/>
          </a:prstGeom>
        </p:spPr>
      </p:pic>
      <p:pic>
        <p:nvPicPr>
          <p:cNvPr id="11" name="Picture 2" descr="C:\Users\treeves\AppData\Local\Temp\SNAGHTML1580b6a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959" y="4258495"/>
            <a:ext cx="3601983" cy="18752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6457951" y="3815740"/>
            <a:ext cx="6974" cy="1314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353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145084" y="2368984"/>
            <a:ext cx="6916680" cy="2628452"/>
          </a:xfrm>
          <a:prstGeom prst="rect">
            <a:avLst/>
          </a:prstGeom>
        </p:spPr>
      </p:pic>
      <p:sp>
        <p:nvSpPr>
          <p:cNvPr id="2" name="Title 1"/>
          <p:cNvSpPr>
            <a:spLocks noGrp="1"/>
          </p:cNvSpPr>
          <p:nvPr>
            <p:ph type="title"/>
          </p:nvPr>
        </p:nvSpPr>
        <p:spPr>
          <a:xfrm>
            <a:off x="457200" y="1198983"/>
            <a:ext cx="8229600" cy="1143000"/>
          </a:xfrm>
        </p:spPr>
        <p:txBody>
          <a:bodyPr>
            <a:normAutofit fontScale="90000"/>
          </a:bodyPr>
          <a:lstStyle/>
          <a:p>
            <a:r>
              <a:rPr lang="en-GB" dirty="0"/>
              <a:t>Let’s look at how we include the antenna array in the system model.</a:t>
            </a:r>
          </a:p>
        </p:txBody>
      </p:sp>
      <p:pic>
        <p:nvPicPr>
          <p:cNvPr id="5" name="Picture 4"/>
          <p:cNvPicPr>
            <a:picLocks noChangeAspect="1"/>
          </p:cNvPicPr>
          <p:nvPr/>
        </p:nvPicPr>
        <p:blipFill>
          <a:blip r:embed="rId3"/>
          <a:stretch>
            <a:fillRect/>
          </a:stretch>
        </p:blipFill>
        <p:spPr>
          <a:xfrm>
            <a:off x="194699" y="4624635"/>
            <a:ext cx="1822500" cy="1620000"/>
          </a:xfrm>
          <a:prstGeom prst="rect">
            <a:avLst/>
          </a:prstGeom>
        </p:spPr>
      </p:pic>
      <p:pic>
        <p:nvPicPr>
          <p:cNvPr id="4" name="Picture 3"/>
          <p:cNvPicPr>
            <a:picLocks noChangeAspect="1"/>
          </p:cNvPicPr>
          <p:nvPr/>
        </p:nvPicPr>
        <p:blipFill>
          <a:blip r:embed="rId4"/>
          <a:stretch>
            <a:fillRect/>
          </a:stretch>
        </p:blipFill>
        <p:spPr>
          <a:xfrm>
            <a:off x="194699" y="2873202"/>
            <a:ext cx="1822501" cy="1620000"/>
          </a:xfrm>
          <a:prstGeom prst="rect">
            <a:avLst/>
          </a:prstGeom>
        </p:spPr>
      </p:pic>
      <p:sp>
        <p:nvSpPr>
          <p:cNvPr id="10" name="TextBox 9"/>
          <p:cNvSpPr txBox="1"/>
          <p:nvPr/>
        </p:nvSpPr>
        <p:spPr>
          <a:xfrm>
            <a:off x="194699" y="2361630"/>
            <a:ext cx="3725948" cy="400110"/>
          </a:xfrm>
          <a:prstGeom prst="rect">
            <a:avLst/>
          </a:prstGeom>
          <a:noFill/>
        </p:spPr>
        <p:txBody>
          <a:bodyPr wrap="square" rtlCol="0">
            <a:spAutoFit/>
          </a:bodyPr>
          <a:lstStyle/>
          <a:p>
            <a:pPr algn="ctr"/>
            <a:r>
              <a:rPr lang="en-GB" sz="2000" dirty="0">
                <a:solidFill>
                  <a:schemeClr val="tx2"/>
                </a:solidFill>
                <a:latin typeface="Arial" pitchFamily="34" charset="0"/>
                <a:cs typeface="Arial" pitchFamily="34" charset="0"/>
              </a:rPr>
              <a:t>Full wave antenna array design</a:t>
            </a:r>
          </a:p>
        </p:txBody>
      </p:sp>
      <p:sp>
        <p:nvSpPr>
          <p:cNvPr id="11" name="TextBox 10"/>
          <p:cNvSpPr txBox="1"/>
          <p:nvPr/>
        </p:nvSpPr>
        <p:spPr>
          <a:xfrm>
            <a:off x="5626395" y="5199402"/>
            <a:ext cx="3394723" cy="784830"/>
          </a:xfrm>
          <a:prstGeom prst="rect">
            <a:avLst/>
          </a:prstGeom>
          <a:noFill/>
        </p:spPr>
        <p:txBody>
          <a:bodyPr wrap="square" rtlCol="0">
            <a:spAutoFit/>
          </a:bodyPr>
          <a:lstStyle/>
          <a:p>
            <a:pPr algn="ctr"/>
            <a:r>
              <a:rPr lang="en-GB" sz="1500" dirty="0">
                <a:solidFill>
                  <a:schemeClr val="tx2"/>
                </a:solidFill>
                <a:latin typeface="Arial" pitchFamily="34" charset="0"/>
                <a:cs typeface="Arial" pitchFamily="34" charset="0"/>
              </a:rPr>
              <a:t>Antenna array model based on pattern superposition of the isolated element</a:t>
            </a:r>
          </a:p>
        </p:txBody>
      </p:sp>
      <p:pic>
        <p:nvPicPr>
          <p:cNvPr id="31" name="Picture 30"/>
          <p:cNvPicPr>
            <a:picLocks noChangeAspect="1"/>
          </p:cNvPicPr>
          <p:nvPr/>
        </p:nvPicPr>
        <p:blipFill rotWithShape="1">
          <a:blip r:embed="rId5"/>
          <a:srcRect l="-1" r="33218"/>
          <a:stretch/>
        </p:blipFill>
        <p:spPr>
          <a:xfrm>
            <a:off x="3135906" y="5253405"/>
            <a:ext cx="2490490" cy="899940"/>
          </a:xfrm>
          <a:prstGeom prst="rect">
            <a:avLst/>
          </a:prstGeom>
          <a:ln w="25400">
            <a:solidFill>
              <a:schemeClr val="tx2"/>
            </a:solidFill>
          </a:ln>
        </p:spPr>
      </p:pic>
      <p:cxnSp>
        <p:nvCxnSpPr>
          <p:cNvPr id="32" name="Straight Connector 31"/>
          <p:cNvCxnSpPr/>
          <p:nvPr/>
        </p:nvCxnSpPr>
        <p:spPr>
          <a:xfrm flipH="1" flipV="1">
            <a:off x="4415590" y="3857893"/>
            <a:ext cx="188061" cy="1395514"/>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3"/>
          </p:cNvCxnSpPr>
          <p:nvPr/>
        </p:nvCxnSpPr>
        <p:spPr>
          <a:xfrm>
            <a:off x="2017199" y="5434635"/>
            <a:ext cx="1495011" cy="268740"/>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71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45084" y="2356458"/>
            <a:ext cx="6916680" cy="2628452"/>
          </a:xfrm>
          <a:prstGeom prst="rect">
            <a:avLst/>
          </a:prstGeom>
        </p:spPr>
      </p:pic>
      <p:sp>
        <p:nvSpPr>
          <p:cNvPr id="2" name="Title 1"/>
          <p:cNvSpPr>
            <a:spLocks noGrp="1"/>
          </p:cNvSpPr>
          <p:nvPr>
            <p:ph type="title"/>
          </p:nvPr>
        </p:nvSpPr>
        <p:spPr>
          <a:xfrm>
            <a:off x="457200" y="1249549"/>
            <a:ext cx="8229600" cy="1143000"/>
          </a:xfrm>
        </p:spPr>
        <p:txBody>
          <a:bodyPr>
            <a:normAutofit fontScale="90000"/>
          </a:bodyPr>
          <a:lstStyle/>
          <a:p>
            <a:r>
              <a:rPr lang="en-GB" dirty="0"/>
              <a:t>How do we incorporate the near-field behaviour of the array?</a:t>
            </a:r>
          </a:p>
        </p:txBody>
      </p:sp>
      <p:pic>
        <p:nvPicPr>
          <p:cNvPr id="3" name="Picture 2"/>
          <p:cNvPicPr>
            <a:picLocks noChangeAspect="1"/>
          </p:cNvPicPr>
          <p:nvPr/>
        </p:nvPicPr>
        <p:blipFill rotWithShape="1">
          <a:blip r:embed="rId3"/>
          <a:srcRect l="-1" r="33218"/>
          <a:stretch/>
        </p:blipFill>
        <p:spPr>
          <a:xfrm>
            <a:off x="3135906" y="5240879"/>
            <a:ext cx="2490490" cy="899940"/>
          </a:xfrm>
          <a:prstGeom prst="rect">
            <a:avLst/>
          </a:prstGeom>
          <a:ln w="25400">
            <a:solidFill>
              <a:schemeClr val="tx2"/>
            </a:solidFill>
          </a:ln>
        </p:spPr>
      </p:pic>
      <p:sp>
        <p:nvSpPr>
          <p:cNvPr id="10" name="TextBox 9"/>
          <p:cNvSpPr txBox="1"/>
          <p:nvPr/>
        </p:nvSpPr>
        <p:spPr>
          <a:xfrm>
            <a:off x="222500" y="4860005"/>
            <a:ext cx="4381151" cy="784830"/>
          </a:xfrm>
          <a:prstGeom prst="rect">
            <a:avLst/>
          </a:prstGeom>
          <a:noFill/>
        </p:spPr>
        <p:txBody>
          <a:bodyPr wrap="square" rtlCol="0">
            <a:spAutoFit/>
          </a:bodyPr>
          <a:lstStyle/>
          <a:p>
            <a:r>
              <a:rPr lang="en-GB" sz="1500" dirty="0">
                <a:solidFill>
                  <a:schemeClr val="tx2"/>
                </a:solidFill>
                <a:latin typeface="Arial" pitchFamily="34" charset="0"/>
                <a:cs typeface="Arial" pitchFamily="34" charset="0"/>
              </a:rPr>
              <a:t>Antenna coupling and loading (S-parameters)</a:t>
            </a:r>
          </a:p>
          <a:p>
            <a:r>
              <a:rPr lang="en-GB" sz="1500" dirty="0">
                <a:solidFill>
                  <a:schemeClr val="tx2"/>
                </a:solidFill>
                <a:latin typeface="Arial" pitchFamily="34" charset="0"/>
                <a:cs typeface="Arial" pitchFamily="34" charset="0"/>
              </a:rPr>
              <a:t>Antenna matching</a:t>
            </a:r>
          </a:p>
          <a:p>
            <a:r>
              <a:rPr lang="en-GB" sz="1500" dirty="0">
                <a:solidFill>
                  <a:schemeClr val="tx2"/>
                </a:solidFill>
                <a:latin typeface="Arial" pitchFamily="34" charset="0"/>
                <a:cs typeface="Arial" pitchFamily="34" charset="0"/>
              </a:rPr>
              <a:t>Gain, IP3, NF of the RF receiver</a:t>
            </a:r>
          </a:p>
        </p:txBody>
      </p:sp>
      <p:cxnSp>
        <p:nvCxnSpPr>
          <p:cNvPr id="11" name="Straight Connector 10"/>
          <p:cNvCxnSpPr>
            <a:stCxn id="10" idx="3"/>
          </p:cNvCxnSpPr>
          <p:nvPr/>
        </p:nvCxnSpPr>
        <p:spPr>
          <a:xfrm flipH="1" flipV="1">
            <a:off x="4379495" y="3821305"/>
            <a:ext cx="224156" cy="1431115"/>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847240" y="5028206"/>
            <a:ext cx="2464439" cy="1112613"/>
          </a:xfrm>
          <a:prstGeom prst="rect">
            <a:avLst/>
          </a:prstGeom>
        </p:spPr>
      </p:pic>
      <p:cxnSp>
        <p:nvCxnSpPr>
          <p:cNvPr id="8" name="Straight Connector 7"/>
          <p:cNvCxnSpPr/>
          <p:nvPr/>
        </p:nvCxnSpPr>
        <p:spPr>
          <a:xfrm flipH="1" flipV="1">
            <a:off x="5272790" y="5520319"/>
            <a:ext cx="696324" cy="217289"/>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343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9245"/>
            <a:ext cx="8229600" cy="1721394"/>
          </a:xfrm>
        </p:spPr>
        <p:txBody>
          <a:bodyPr>
            <a:normAutofit/>
          </a:bodyPr>
          <a:lstStyle/>
          <a:p>
            <a:r>
              <a:rPr lang="en-US" sz="3200" dirty="0"/>
              <a:t>How do we incorporate individual subsystems into a larger system model? – Simulink + SimRF</a:t>
            </a:r>
          </a:p>
        </p:txBody>
      </p:sp>
      <p:sp>
        <p:nvSpPr>
          <p:cNvPr id="3" name="Content Placeholder 2"/>
          <p:cNvSpPr>
            <a:spLocks noGrp="1"/>
          </p:cNvSpPr>
          <p:nvPr>
            <p:ph idx="1"/>
          </p:nvPr>
        </p:nvSpPr>
        <p:spPr>
          <a:xfrm>
            <a:off x="457200" y="2129425"/>
            <a:ext cx="8229600" cy="3996739"/>
          </a:xfrm>
        </p:spPr>
        <p:txBody>
          <a:bodyPr>
            <a:normAutofit/>
          </a:bodyPr>
          <a:lstStyle/>
          <a:p>
            <a:r>
              <a:rPr lang="en-US" sz="2400" dirty="0"/>
              <a:t>What can I do with SimRF?</a:t>
            </a:r>
          </a:p>
          <a:p>
            <a:pPr lvl="1"/>
            <a:r>
              <a:rPr lang="en-US" sz="2000" dirty="0"/>
              <a:t>Design and define both the architecture and the specs of the RF components</a:t>
            </a:r>
          </a:p>
          <a:p>
            <a:pPr lvl="1"/>
            <a:r>
              <a:rPr lang="en-US" sz="2000" dirty="0"/>
              <a:t>Test and debug the implementation of the transceiver before going into the lab</a:t>
            </a:r>
          </a:p>
          <a:p>
            <a:pPr lvl="1"/>
            <a:r>
              <a:rPr lang="en-US" sz="2000" dirty="0"/>
              <a:t>Integrate RF front ends with adaptive algorithms such as DPD, AGC</a:t>
            </a:r>
          </a:p>
          <a:p>
            <a:pPr lvl="1"/>
            <a:r>
              <a:rPr lang="en-US" sz="2000" dirty="0"/>
              <a:t>Provide a model of the RF transceiver to your colleagues and customers</a:t>
            </a:r>
          </a:p>
          <a:p>
            <a:pPr marL="0" indent="0">
              <a:buNone/>
            </a:pPr>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648" t="24502" r="2194" b="16410"/>
          <a:stretch/>
        </p:blipFill>
        <p:spPr>
          <a:xfrm>
            <a:off x="2723847" y="4780261"/>
            <a:ext cx="3386942" cy="13459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982" y="4702340"/>
            <a:ext cx="1868092" cy="1898432"/>
          </a:xfrm>
          <a:prstGeom prst="rect">
            <a:avLst/>
          </a:prstGeom>
        </p:spPr>
      </p:pic>
    </p:spTree>
    <p:extLst>
      <p:ext uri="{BB962C8B-B14F-4D97-AF65-F5344CB8AC3E}">
        <p14:creationId xmlns:p14="http://schemas.microsoft.com/office/powerpoint/2010/main" val="1558542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How can I get a good trade off between Simulation Speed and Modeling Fidelity?</a:t>
            </a:r>
            <a:br>
              <a:rPr lang="en-US" sz="1500" i="1" dirty="0"/>
            </a:br>
            <a:endParaRPr lang="nl-NL" i="1" dirty="0"/>
          </a:p>
        </p:txBody>
      </p:sp>
      <p:sp>
        <p:nvSpPr>
          <p:cNvPr id="6" name="Content Placeholder 5"/>
          <p:cNvSpPr>
            <a:spLocks noGrp="1"/>
          </p:cNvSpPr>
          <p:nvPr>
            <p:ph idx="1"/>
          </p:nvPr>
        </p:nvSpPr>
        <p:spPr>
          <a:xfrm>
            <a:off x="449434" y="2379350"/>
            <a:ext cx="3409248" cy="3281060"/>
          </a:xfrm>
        </p:spPr>
        <p:txBody>
          <a:bodyPr/>
          <a:lstStyle/>
          <a:p>
            <a:pPr>
              <a:buNone/>
            </a:pPr>
            <a:r>
              <a:rPr lang="en-US" sz="1500" dirty="0"/>
              <a:t>Deal with RF complexity while</a:t>
            </a:r>
          </a:p>
          <a:p>
            <a:pPr>
              <a:buNone/>
            </a:pPr>
            <a:r>
              <a:rPr lang="en-US" sz="1500" dirty="0"/>
              <a:t>maintaining these characteristics:</a:t>
            </a:r>
          </a:p>
          <a:p>
            <a:r>
              <a:rPr lang="en-US" sz="1500" dirty="0"/>
              <a:t>Behavioral models that capture linear, non-linear and noise performance</a:t>
            </a:r>
          </a:p>
          <a:p>
            <a:r>
              <a:rPr lang="en-US" sz="1500" dirty="0"/>
              <a:t>Ability to develop control, calibration and signal processing algorithms</a:t>
            </a:r>
          </a:p>
          <a:p>
            <a:r>
              <a:rPr lang="en-US" sz="1500" dirty="0"/>
              <a:t>Models with high levels of abstraction</a:t>
            </a:r>
          </a:p>
          <a:p>
            <a:r>
              <a:rPr lang="en-US" sz="1500" dirty="0"/>
              <a:t>Solver that allows you to use larger time-steps</a:t>
            </a:r>
          </a:p>
        </p:txBody>
      </p:sp>
      <p:cxnSp>
        <p:nvCxnSpPr>
          <p:cNvPr id="5" name="Straight Arrow Connector 4"/>
          <p:cNvCxnSpPr/>
          <p:nvPr/>
        </p:nvCxnSpPr>
        <p:spPr>
          <a:xfrm>
            <a:off x="3901327" y="5663025"/>
            <a:ext cx="3911896" cy="0"/>
          </a:xfrm>
          <a:prstGeom prst="straightConnector1">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912125" y="2603039"/>
            <a:ext cx="5539" cy="3059987"/>
          </a:xfrm>
          <a:prstGeom prst="straightConnector1">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46820" y="5338460"/>
            <a:ext cx="1728192" cy="323165"/>
          </a:xfrm>
          <a:prstGeom prst="rect">
            <a:avLst/>
          </a:prstGeom>
          <a:noFill/>
        </p:spPr>
        <p:txBody>
          <a:bodyPr wrap="square" rtlCol="0">
            <a:spAutoFit/>
          </a:bodyPr>
          <a:lstStyle/>
          <a:p>
            <a:r>
              <a:rPr lang="en-US" sz="1500" i="1" dirty="0">
                <a:solidFill>
                  <a:schemeClr val="bg1">
                    <a:lumMod val="50000"/>
                  </a:schemeClr>
                </a:solidFill>
                <a:latin typeface="Arial" pitchFamily="34" charset="0"/>
                <a:cs typeface="Arial" pitchFamily="34" charset="0"/>
              </a:rPr>
              <a:t>Modeling fidelity</a:t>
            </a:r>
          </a:p>
        </p:txBody>
      </p:sp>
      <p:sp>
        <p:nvSpPr>
          <p:cNvPr id="12" name="TextBox 11"/>
          <p:cNvSpPr txBox="1"/>
          <p:nvPr/>
        </p:nvSpPr>
        <p:spPr>
          <a:xfrm rot="16200000">
            <a:off x="3259066" y="3500007"/>
            <a:ext cx="1728192" cy="323165"/>
          </a:xfrm>
          <a:prstGeom prst="rect">
            <a:avLst/>
          </a:prstGeom>
          <a:noFill/>
        </p:spPr>
        <p:txBody>
          <a:bodyPr wrap="square" rtlCol="0">
            <a:spAutoFit/>
          </a:bodyPr>
          <a:lstStyle/>
          <a:p>
            <a:r>
              <a:rPr lang="en-US" sz="1500" i="1" dirty="0">
                <a:solidFill>
                  <a:schemeClr val="bg1">
                    <a:lumMod val="50000"/>
                  </a:schemeClr>
                </a:solidFill>
                <a:latin typeface="Arial" pitchFamily="34" charset="0"/>
                <a:cs typeface="Arial" pitchFamily="34" charset="0"/>
              </a:rPr>
              <a:t>Simulation speed</a:t>
            </a:r>
          </a:p>
        </p:txBody>
      </p:sp>
      <p:sp>
        <p:nvSpPr>
          <p:cNvPr id="13" name="TextBox 12"/>
          <p:cNvSpPr txBox="1"/>
          <p:nvPr/>
        </p:nvSpPr>
        <p:spPr>
          <a:xfrm>
            <a:off x="6379180" y="4947638"/>
            <a:ext cx="1293990" cy="553998"/>
          </a:xfrm>
          <a:prstGeom prst="rect">
            <a:avLst/>
          </a:prstGeom>
          <a:noFill/>
        </p:spPr>
        <p:txBody>
          <a:bodyPr wrap="square" rtlCol="0">
            <a:spAutoFit/>
          </a:bodyPr>
          <a:lstStyle/>
          <a:p>
            <a:r>
              <a:rPr lang="en-US" sz="1500" b="1" dirty="0">
                <a:solidFill>
                  <a:schemeClr val="tx2"/>
                </a:solidFill>
                <a:latin typeface="Arial" pitchFamily="34" charset="0"/>
                <a:cs typeface="Arial" pitchFamily="34" charset="0"/>
              </a:rPr>
              <a:t>True </a:t>
            </a:r>
          </a:p>
          <a:p>
            <a:r>
              <a:rPr lang="en-US" sz="1500" b="1" dirty="0">
                <a:solidFill>
                  <a:schemeClr val="tx2"/>
                </a:solidFill>
                <a:latin typeface="Arial" pitchFamily="34" charset="0"/>
                <a:cs typeface="Arial" pitchFamily="34" charset="0"/>
              </a:rPr>
              <a:t>Pass-Band</a:t>
            </a:r>
          </a:p>
        </p:txBody>
      </p:sp>
      <p:sp>
        <p:nvSpPr>
          <p:cNvPr id="14" name="TextBox 13"/>
          <p:cNvSpPr txBox="1"/>
          <p:nvPr/>
        </p:nvSpPr>
        <p:spPr>
          <a:xfrm>
            <a:off x="5504938" y="3725666"/>
            <a:ext cx="1090690" cy="553998"/>
          </a:xfrm>
          <a:prstGeom prst="rect">
            <a:avLst/>
          </a:prstGeom>
          <a:noFill/>
        </p:spPr>
        <p:txBody>
          <a:bodyPr wrap="square" rtlCol="0">
            <a:spAutoFit/>
          </a:bodyPr>
          <a:lstStyle/>
          <a:p>
            <a:r>
              <a:rPr lang="en-US" sz="1500" b="1" dirty="0">
                <a:solidFill>
                  <a:schemeClr val="tx2"/>
                </a:solidFill>
                <a:latin typeface="Arial" pitchFamily="34" charset="0"/>
                <a:cs typeface="Arial" pitchFamily="34" charset="0"/>
              </a:rPr>
              <a:t>Circuit </a:t>
            </a:r>
          </a:p>
          <a:p>
            <a:r>
              <a:rPr lang="en-US" sz="1500" b="1" dirty="0">
                <a:solidFill>
                  <a:schemeClr val="tx2"/>
                </a:solidFill>
                <a:latin typeface="Arial" pitchFamily="34" charset="0"/>
                <a:cs typeface="Arial" pitchFamily="34" charset="0"/>
              </a:rPr>
              <a:t>Envelope</a:t>
            </a:r>
          </a:p>
        </p:txBody>
      </p:sp>
      <p:sp>
        <p:nvSpPr>
          <p:cNvPr id="15" name="TextBox 14"/>
          <p:cNvSpPr txBox="1"/>
          <p:nvPr/>
        </p:nvSpPr>
        <p:spPr>
          <a:xfrm>
            <a:off x="4748167" y="2506807"/>
            <a:ext cx="1233267" cy="553998"/>
          </a:xfrm>
          <a:prstGeom prst="rect">
            <a:avLst/>
          </a:prstGeom>
          <a:noFill/>
        </p:spPr>
        <p:txBody>
          <a:bodyPr wrap="square" rtlCol="0">
            <a:spAutoFit/>
          </a:bodyPr>
          <a:lstStyle/>
          <a:p>
            <a:r>
              <a:rPr lang="en-US" sz="1500" b="1" dirty="0">
                <a:solidFill>
                  <a:schemeClr val="tx2"/>
                </a:solidFill>
                <a:latin typeface="Arial" pitchFamily="34" charset="0"/>
                <a:cs typeface="Arial" pitchFamily="34" charset="0"/>
              </a:rPr>
              <a:t>Equivalent </a:t>
            </a:r>
          </a:p>
          <a:p>
            <a:r>
              <a:rPr lang="en-US" sz="1500" b="1" dirty="0">
                <a:solidFill>
                  <a:schemeClr val="tx2"/>
                </a:solidFill>
                <a:latin typeface="Arial" pitchFamily="34" charset="0"/>
                <a:cs typeface="Arial" pitchFamily="34" charset="0"/>
              </a:rPr>
              <a:t>Baseband</a:t>
            </a:r>
          </a:p>
        </p:txBody>
      </p:sp>
      <p:sp>
        <p:nvSpPr>
          <p:cNvPr id="4" name="5-Point Star 3"/>
          <p:cNvSpPr/>
          <p:nvPr/>
        </p:nvSpPr>
        <p:spPr>
          <a:xfrm>
            <a:off x="4305299" y="2610722"/>
            <a:ext cx="324036" cy="3429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2"/>
              </a:solidFill>
              <a:latin typeface="Arial" pitchFamily="34" charset="0"/>
              <a:cs typeface="Arial" pitchFamily="34" charset="0"/>
            </a:endParaRPr>
          </a:p>
        </p:txBody>
      </p:sp>
      <p:sp>
        <p:nvSpPr>
          <p:cNvPr id="18" name="5-Point Star 17"/>
          <p:cNvSpPr/>
          <p:nvPr/>
        </p:nvSpPr>
        <p:spPr>
          <a:xfrm>
            <a:off x="6060862" y="4920027"/>
            <a:ext cx="324036" cy="3429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2"/>
              </a:solidFill>
              <a:latin typeface="Arial" pitchFamily="34" charset="0"/>
              <a:cs typeface="Arial" pitchFamily="34" charset="0"/>
            </a:endParaRPr>
          </a:p>
        </p:txBody>
      </p:sp>
      <p:sp>
        <p:nvSpPr>
          <p:cNvPr id="19" name="5-Point Star 18"/>
          <p:cNvSpPr/>
          <p:nvPr/>
        </p:nvSpPr>
        <p:spPr>
          <a:xfrm>
            <a:off x="5142134" y="3829907"/>
            <a:ext cx="324036" cy="3429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2"/>
              </a:solidFill>
              <a:latin typeface="Arial" pitchFamily="34" charset="0"/>
              <a:cs typeface="Arial" pitchFamily="34" charset="0"/>
            </a:endParaRPr>
          </a:p>
        </p:txBody>
      </p:sp>
      <p:grpSp>
        <p:nvGrpSpPr>
          <p:cNvPr id="43" name="Group 42"/>
          <p:cNvGrpSpPr/>
          <p:nvPr/>
        </p:nvGrpSpPr>
        <p:grpSpPr>
          <a:xfrm>
            <a:off x="5920075" y="2359705"/>
            <a:ext cx="1592138" cy="1295228"/>
            <a:chOff x="8080489" y="1338247"/>
            <a:chExt cx="2122850" cy="1726971"/>
          </a:xfrm>
        </p:grpSpPr>
        <p:cxnSp>
          <p:nvCxnSpPr>
            <p:cNvPr id="7" name="Straight Arrow Connector 6"/>
            <p:cNvCxnSpPr/>
            <p:nvPr/>
          </p:nvCxnSpPr>
          <p:spPr>
            <a:xfrm flipV="1">
              <a:off x="8372876" y="2564551"/>
              <a:ext cx="1542431" cy="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372875" y="1569081"/>
              <a:ext cx="0" cy="995471"/>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123218" y="1846355"/>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8889336" y="2065462"/>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p:cNvSpPr txBox="1"/>
            <p:nvPr/>
          </p:nvSpPr>
          <p:spPr>
            <a:xfrm>
              <a:off x="8764935" y="2572775"/>
              <a:ext cx="718322" cy="492443"/>
            </a:xfrm>
            <a:prstGeom prst="rect">
              <a:avLst/>
            </a:prstGeom>
            <a:noFill/>
          </p:spPr>
          <p:txBody>
            <a:bodyPr wrap="square" rtlCol="0">
              <a:spAutoFit/>
            </a:bodyPr>
            <a:lstStyle/>
            <a:p>
              <a:r>
                <a:rPr lang="en-US" sz="900" b="1" dirty="0">
                  <a:solidFill>
                    <a:schemeClr val="tx2"/>
                  </a:solidFill>
                  <a:latin typeface="Arial" pitchFamily="34" charset="0"/>
                  <a:cs typeface="Arial" pitchFamily="34" charset="0"/>
                </a:rPr>
                <a:t>Carrier</a:t>
              </a:r>
            </a:p>
          </p:txBody>
        </p:sp>
        <p:sp>
          <p:nvSpPr>
            <p:cNvPr id="24" name="TextBox 23"/>
            <p:cNvSpPr txBox="1"/>
            <p:nvPr/>
          </p:nvSpPr>
          <p:spPr>
            <a:xfrm>
              <a:off x="8525520" y="1338247"/>
              <a:ext cx="1152128" cy="492443"/>
            </a:xfrm>
            <a:prstGeom prst="rect">
              <a:avLst/>
            </a:prstGeom>
            <a:noFill/>
          </p:spPr>
          <p:txBody>
            <a:bodyPr wrap="square" rtlCol="0">
              <a:spAutoFit/>
            </a:bodyPr>
            <a:lstStyle/>
            <a:p>
              <a:pPr algn="ctr"/>
              <a:r>
                <a:rPr lang="en-US" sz="900" b="1" dirty="0">
                  <a:solidFill>
                    <a:schemeClr val="accent4"/>
                  </a:solidFill>
                  <a:latin typeface="Arial" pitchFamily="34" charset="0"/>
                  <a:cs typeface="Arial" pitchFamily="34" charset="0"/>
                </a:rPr>
                <a:t>Signal </a:t>
              </a:r>
            </a:p>
            <a:p>
              <a:pPr algn="ctr"/>
              <a:r>
                <a:rPr lang="en-US" sz="900" b="1" dirty="0">
                  <a:solidFill>
                    <a:schemeClr val="accent4"/>
                  </a:solidFill>
                  <a:latin typeface="Arial" pitchFamily="34" charset="0"/>
                  <a:cs typeface="Arial" pitchFamily="34" charset="0"/>
                </a:rPr>
                <a:t>bandwidth</a:t>
              </a:r>
            </a:p>
          </p:txBody>
        </p:sp>
        <p:sp>
          <p:nvSpPr>
            <p:cNvPr id="25" name="TextBox 24"/>
            <p:cNvSpPr txBox="1"/>
            <p:nvPr/>
          </p:nvSpPr>
          <p:spPr>
            <a:xfrm>
              <a:off x="9677646" y="2588163"/>
              <a:ext cx="525693" cy="307776"/>
            </a:xfrm>
            <a:prstGeom prst="rect">
              <a:avLst/>
            </a:prstGeom>
            <a:noFill/>
          </p:spPr>
          <p:txBody>
            <a:bodyPr wrap="square" rtlCol="0">
              <a:spAutoFit/>
            </a:bodyPr>
            <a:lstStyle/>
            <a:p>
              <a:r>
                <a:rPr lang="en-US" sz="900" i="1" dirty="0" err="1">
                  <a:solidFill>
                    <a:schemeClr val="bg1">
                      <a:lumMod val="50000"/>
                    </a:schemeClr>
                  </a:solidFill>
                  <a:latin typeface="Arial" pitchFamily="34" charset="0"/>
                  <a:cs typeface="Arial" pitchFamily="34" charset="0"/>
                </a:rPr>
                <a:t>freq</a:t>
              </a:r>
              <a:endParaRPr lang="en-US" sz="900" i="1" dirty="0">
                <a:solidFill>
                  <a:schemeClr val="bg1">
                    <a:lumMod val="50000"/>
                  </a:schemeClr>
                </a:solidFill>
                <a:latin typeface="Arial" pitchFamily="34" charset="0"/>
                <a:cs typeface="Arial" pitchFamily="34" charset="0"/>
              </a:endParaRPr>
            </a:p>
          </p:txBody>
        </p:sp>
        <p:sp>
          <p:nvSpPr>
            <p:cNvPr id="26" name="TextBox 25"/>
            <p:cNvSpPr txBox="1"/>
            <p:nvPr/>
          </p:nvSpPr>
          <p:spPr>
            <a:xfrm rot="16200000">
              <a:off x="7743129" y="1768076"/>
              <a:ext cx="982495" cy="307776"/>
            </a:xfrm>
            <a:prstGeom prst="rect">
              <a:avLst/>
            </a:prstGeom>
            <a:noFill/>
          </p:spPr>
          <p:txBody>
            <a:bodyPr wrap="square" rtlCol="0">
              <a:spAutoFit/>
            </a:bodyPr>
            <a:lstStyle/>
            <a:p>
              <a:r>
                <a:rPr lang="en-US" sz="900" i="1" dirty="0">
                  <a:solidFill>
                    <a:schemeClr val="bg1">
                      <a:lumMod val="50000"/>
                    </a:schemeClr>
                  </a:solidFill>
                  <a:latin typeface="Arial" pitchFamily="34" charset="0"/>
                  <a:cs typeface="Arial" pitchFamily="34" charset="0"/>
                </a:rPr>
                <a:t>Spectrum</a:t>
              </a:r>
            </a:p>
          </p:txBody>
        </p:sp>
      </p:grpSp>
      <p:grpSp>
        <p:nvGrpSpPr>
          <p:cNvPr id="42" name="Group 41"/>
          <p:cNvGrpSpPr/>
          <p:nvPr/>
        </p:nvGrpSpPr>
        <p:grpSpPr>
          <a:xfrm>
            <a:off x="6545775" y="3442134"/>
            <a:ext cx="2187279" cy="1310989"/>
            <a:chOff x="9275628" y="2948541"/>
            <a:chExt cx="2916372" cy="1747985"/>
          </a:xfrm>
        </p:grpSpPr>
        <p:cxnSp>
          <p:nvCxnSpPr>
            <p:cNvPr id="27" name="Straight Arrow Connector 26"/>
            <p:cNvCxnSpPr/>
            <p:nvPr/>
          </p:nvCxnSpPr>
          <p:spPr>
            <a:xfrm>
              <a:off x="9369676" y="4204083"/>
              <a:ext cx="2589842" cy="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709104" y="3208612"/>
              <a:ext cx="1064" cy="935937"/>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0561011"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10327129"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TextBox 30"/>
            <p:cNvSpPr txBox="1"/>
            <p:nvPr/>
          </p:nvSpPr>
          <p:spPr>
            <a:xfrm>
              <a:off x="10082536" y="4225392"/>
              <a:ext cx="940879" cy="307776"/>
            </a:xfrm>
            <a:prstGeom prst="rect">
              <a:avLst/>
            </a:prstGeom>
            <a:noFill/>
          </p:spPr>
          <p:txBody>
            <a:bodyPr wrap="square" rtlCol="0">
              <a:spAutoFit/>
            </a:bodyPr>
            <a:lstStyle/>
            <a:p>
              <a:r>
                <a:rPr lang="en-US" sz="900" b="1" dirty="0">
                  <a:solidFill>
                    <a:schemeClr val="tx2"/>
                  </a:solidFill>
                  <a:latin typeface="Arial" pitchFamily="34" charset="0"/>
                  <a:cs typeface="Arial" pitchFamily="34" charset="0"/>
                </a:rPr>
                <a:t>Carrier 1</a:t>
              </a:r>
            </a:p>
          </p:txBody>
        </p:sp>
        <p:sp>
          <p:nvSpPr>
            <p:cNvPr id="33" name="TextBox 32"/>
            <p:cNvSpPr txBox="1"/>
            <p:nvPr/>
          </p:nvSpPr>
          <p:spPr>
            <a:xfrm>
              <a:off x="11666307" y="4227695"/>
              <a:ext cx="525693" cy="307776"/>
            </a:xfrm>
            <a:prstGeom prst="rect">
              <a:avLst/>
            </a:prstGeom>
            <a:noFill/>
          </p:spPr>
          <p:txBody>
            <a:bodyPr wrap="square" rtlCol="0">
              <a:spAutoFit/>
            </a:bodyPr>
            <a:lstStyle/>
            <a:p>
              <a:r>
                <a:rPr lang="en-US" sz="900" i="1" dirty="0" err="1">
                  <a:solidFill>
                    <a:schemeClr val="bg1">
                      <a:lumMod val="50000"/>
                    </a:schemeClr>
                  </a:solidFill>
                  <a:latin typeface="Arial" pitchFamily="34" charset="0"/>
                  <a:cs typeface="Arial" pitchFamily="34" charset="0"/>
                </a:rPr>
                <a:t>freq</a:t>
              </a:r>
              <a:endParaRPr lang="en-US" sz="900" i="1" dirty="0">
                <a:solidFill>
                  <a:schemeClr val="bg1">
                    <a:lumMod val="50000"/>
                  </a:schemeClr>
                </a:solidFill>
                <a:latin typeface="Arial" pitchFamily="34" charset="0"/>
                <a:cs typeface="Arial" pitchFamily="34" charset="0"/>
              </a:endParaRPr>
            </a:p>
          </p:txBody>
        </p:sp>
        <p:sp>
          <p:nvSpPr>
            <p:cNvPr id="34" name="TextBox 33"/>
            <p:cNvSpPr txBox="1"/>
            <p:nvPr/>
          </p:nvSpPr>
          <p:spPr>
            <a:xfrm rot="16200000">
              <a:off x="9077103" y="3147066"/>
              <a:ext cx="889493" cy="492443"/>
            </a:xfrm>
            <a:prstGeom prst="rect">
              <a:avLst/>
            </a:prstGeom>
            <a:noFill/>
          </p:spPr>
          <p:txBody>
            <a:bodyPr wrap="square" rtlCol="0">
              <a:spAutoFit/>
            </a:bodyPr>
            <a:lstStyle/>
            <a:p>
              <a:r>
                <a:rPr lang="en-US" sz="900" i="1" dirty="0">
                  <a:solidFill>
                    <a:schemeClr val="bg1">
                      <a:lumMod val="50000"/>
                    </a:schemeClr>
                  </a:solidFill>
                  <a:latin typeface="Arial" pitchFamily="34" charset="0"/>
                  <a:cs typeface="Arial" pitchFamily="34" charset="0"/>
                </a:rPr>
                <a:t>Spectrum</a:t>
              </a:r>
            </a:p>
          </p:txBody>
        </p:sp>
        <p:cxnSp>
          <p:nvCxnSpPr>
            <p:cNvPr id="36" name="Straight Arrow Connector 35"/>
            <p:cNvCxnSpPr/>
            <p:nvPr/>
          </p:nvCxnSpPr>
          <p:spPr>
            <a:xfrm flipV="1">
              <a:off x="11402454"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11168572"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TextBox 37"/>
            <p:cNvSpPr txBox="1"/>
            <p:nvPr/>
          </p:nvSpPr>
          <p:spPr>
            <a:xfrm>
              <a:off x="10983196" y="4204084"/>
              <a:ext cx="838516" cy="492442"/>
            </a:xfrm>
            <a:prstGeom prst="rect">
              <a:avLst/>
            </a:prstGeom>
            <a:noFill/>
          </p:spPr>
          <p:txBody>
            <a:bodyPr wrap="square" rtlCol="0">
              <a:spAutoFit/>
            </a:bodyPr>
            <a:lstStyle/>
            <a:p>
              <a:r>
                <a:rPr lang="en-US" sz="900" b="1" dirty="0">
                  <a:solidFill>
                    <a:schemeClr val="tx2"/>
                  </a:solidFill>
                  <a:latin typeface="Arial" pitchFamily="34" charset="0"/>
                  <a:cs typeface="Arial" pitchFamily="34" charset="0"/>
                </a:rPr>
                <a:t>Carrier 2</a:t>
              </a:r>
            </a:p>
          </p:txBody>
        </p:sp>
        <p:cxnSp>
          <p:nvCxnSpPr>
            <p:cNvPr id="39" name="Straight Arrow Connector 38"/>
            <p:cNvCxnSpPr/>
            <p:nvPr/>
          </p:nvCxnSpPr>
          <p:spPr>
            <a:xfrm flipV="1">
              <a:off x="9717140" y="3501275"/>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a:xfrm>
              <a:off x="9483258" y="3720382"/>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p:cNvSpPr txBox="1"/>
            <p:nvPr/>
          </p:nvSpPr>
          <p:spPr>
            <a:xfrm>
              <a:off x="9494341" y="4227695"/>
              <a:ext cx="471971" cy="307776"/>
            </a:xfrm>
            <a:prstGeom prst="rect">
              <a:avLst/>
            </a:prstGeom>
            <a:noFill/>
          </p:spPr>
          <p:txBody>
            <a:bodyPr wrap="square" rtlCol="0">
              <a:spAutoFit/>
            </a:bodyPr>
            <a:lstStyle/>
            <a:p>
              <a:pPr algn="ctr"/>
              <a:r>
                <a:rPr lang="en-US" sz="900" b="1" dirty="0">
                  <a:solidFill>
                    <a:schemeClr val="tx2"/>
                  </a:solidFill>
                  <a:latin typeface="Arial" pitchFamily="34" charset="0"/>
                  <a:cs typeface="Arial" pitchFamily="34" charset="0"/>
                </a:rPr>
                <a:t>DC</a:t>
              </a:r>
            </a:p>
          </p:txBody>
        </p:sp>
      </p:grpSp>
      <p:grpSp>
        <p:nvGrpSpPr>
          <p:cNvPr id="35" name="Group 34"/>
          <p:cNvGrpSpPr/>
          <p:nvPr/>
        </p:nvGrpSpPr>
        <p:grpSpPr>
          <a:xfrm>
            <a:off x="7500671" y="4764664"/>
            <a:ext cx="1599818" cy="994406"/>
            <a:chOff x="8992126" y="5042156"/>
            <a:chExt cx="2133090" cy="1325874"/>
          </a:xfrm>
        </p:grpSpPr>
        <p:cxnSp>
          <p:nvCxnSpPr>
            <p:cNvPr id="44" name="Straight Arrow Connector 43"/>
            <p:cNvCxnSpPr/>
            <p:nvPr/>
          </p:nvCxnSpPr>
          <p:spPr>
            <a:xfrm>
              <a:off x="9294753" y="6024651"/>
              <a:ext cx="1542431" cy="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9279737" y="5232563"/>
              <a:ext cx="2248" cy="792088"/>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599523" y="6060254"/>
              <a:ext cx="525693" cy="307776"/>
            </a:xfrm>
            <a:prstGeom prst="rect">
              <a:avLst/>
            </a:prstGeom>
            <a:noFill/>
          </p:spPr>
          <p:txBody>
            <a:bodyPr wrap="square" rtlCol="0">
              <a:spAutoFit/>
            </a:bodyPr>
            <a:lstStyle/>
            <a:p>
              <a:r>
                <a:rPr lang="en-US" sz="900" i="1" dirty="0" err="1">
                  <a:solidFill>
                    <a:schemeClr val="bg1">
                      <a:lumMod val="50000"/>
                    </a:schemeClr>
                  </a:solidFill>
                  <a:latin typeface="Arial" pitchFamily="34" charset="0"/>
                  <a:cs typeface="Arial" pitchFamily="34" charset="0"/>
                </a:rPr>
                <a:t>freq</a:t>
              </a:r>
              <a:endParaRPr lang="en-US" sz="900" i="1" dirty="0">
                <a:solidFill>
                  <a:schemeClr val="bg1">
                    <a:lumMod val="50000"/>
                  </a:schemeClr>
                </a:solidFill>
                <a:latin typeface="Arial" pitchFamily="34" charset="0"/>
                <a:cs typeface="Arial" pitchFamily="34" charset="0"/>
              </a:endParaRPr>
            </a:p>
          </p:txBody>
        </p:sp>
        <p:sp>
          <p:nvSpPr>
            <p:cNvPr id="51" name="TextBox 50"/>
            <p:cNvSpPr txBox="1"/>
            <p:nvPr/>
          </p:nvSpPr>
          <p:spPr>
            <a:xfrm rot="16200000">
              <a:off x="8654766" y="5379516"/>
              <a:ext cx="982496" cy="307776"/>
            </a:xfrm>
            <a:prstGeom prst="rect">
              <a:avLst/>
            </a:prstGeom>
            <a:noFill/>
          </p:spPr>
          <p:txBody>
            <a:bodyPr wrap="square" rtlCol="0">
              <a:spAutoFit/>
            </a:bodyPr>
            <a:lstStyle/>
            <a:p>
              <a:r>
                <a:rPr lang="en-US" sz="900" i="1" dirty="0">
                  <a:solidFill>
                    <a:schemeClr val="bg1">
                      <a:lumMod val="50000"/>
                    </a:schemeClr>
                  </a:solidFill>
                  <a:latin typeface="Arial" pitchFamily="34" charset="0"/>
                  <a:cs typeface="Arial" pitchFamily="34" charset="0"/>
                </a:rPr>
                <a:t>Spectrum</a:t>
              </a:r>
            </a:p>
          </p:txBody>
        </p:sp>
        <p:sp>
          <p:nvSpPr>
            <p:cNvPr id="52" name="Freeform 51"/>
            <p:cNvSpPr/>
            <p:nvPr/>
          </p:nvSpPr>
          <p:spPr>
            <a:xfrm>
              <a:off x="9281985" y="5376580"/>
              <a:ext cx="1322024" cy="672029"/>
            </a:xfrm>
            <a:custGeom>
              <a:avLst/>
              <a:gdLst>
                <a:gd name="connsiteX0" fmla="*/ 0 w 1322024"/>
                <a:gd name="connsiteY0" fmla="*/ 0 h 672029"/>
                <a:gd name="connsiteX1" fmla="*/ 594910 w 1322024"/>
                <a:gd name="connsiteY1" fmla="*/ 143219 h 672029"/>
                <a:gd name="connsiteX2" fmla="*/ 859315 w 1322024"/>
                <a:gd name="connsiteY2" fmla="*/ 297455 h 672029"/>
                <a:gd name="connsiteX3" fmla="*/ 1090669 w 1322024"/>
                <a:gd name="connsiteY3" fmla="*/ 242371 h 672029"/>
                <a:gd name="connsiteX4" fmla="*/ 1255922 w 1322024"/>
                <a:gd name="connsiteY4" fmla="*/ 363556 h 672029"/>
                <a:gd name="connsiteX5" fmla="*/ 1322024 w 1322024"/>
                <a:gd name="connsiteY5" fmla="*/ 672029 h 6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2024" h="672029">
                  <a:moveTo>
                    <a:pt x="0" y="0"/>
                  </a:moveTo>
                  <a:cubicBezTo>
                    <a:pt x="225845" y="46821"/>
                    <a:pt x="451691" y="93643"/>
                    <a:pt x="594910" y="143219"/>
                  </a:cubicBezTo>
                  <a:cubicBezTo>
                    <a:pt x="738129" y="192795"/>
                    <a:pt x="776689" y="280930"/>
                    <a:pt x="859315" y="297455"/>
                  </a:cubicBezTo>
                  <a:cubicBezTo>
                    <a:pt x="941941" y="313980"/>
                    <a:pt x="1024568" y="231354"/>
                    <a:pt x="1090669" y="242371"/>
                  </a:cubicBezTo>
                  <a:cubicBezTo>
                    <a:pt x="1156770" y="253388"/>
                    <a:pt x="1217363" y="291946"/>
                    <a:pt x="1255922" y="363556"/>
                  </a:cubicBezTo>
                  <a:cubicBezTo>
                    <a:pt x="1294481" y="435166"/>
                    <a:pt x="1308252" y="553597"/>
                    <a:pt x="1322024" y="67202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776381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7238"/>
            <a:ext cx="8229600" cy="1483400"/>
          </a:xfrm>
        </p:spPr>
        <p:txBody>
          <a:bodyPr>
            <a:normAutofit/>
          </a:bodyPr>
          <a:lstStyle/>
          <a:p>
            <a:r>
              <a:rPr lang="en-GB" sz="3200" dirty="0"/>
              <a:t>Let’s look at a typical MIMO RF Receiver architecture.</a:t>
            </a:r>
          </a:p>
        </p:txBody>
      </p:sp>
      <p:sp>
        <p:nvSpPr>
          <p:cNvPr id="10" name="TextBox 9"/>
          <p:cNvSpPr txBox="1"/>
          <p:nvPr/>
        </p:nvSpPr>
        <p:spPr>
          <a:xfrm>
            <a:off x="138874" y="4092188"/>
            <a:ext cx="4381151" cy="1477328"/>
          </a:xfrm>
          <a:prstGeom prst="rect">
            <a:avLst/>
          </a:prstGeom>
          <a:noFill/>
        </p:spPr>
        <p:txBody>
          <a:bodyPr wrap="square" rtlCol="0">
            <a:spAutoFit/>
          </a:bodyPr>
          <a:lstStyle/>
          <a:p>
            <a:r>
              <a:rPr lang="en-GB" sz="1500" dirty="0">
                <a:solidFill>
                  <a:schemeClr val="accent1"/>
                </a:solidFill>
                <a:latin typeface="Arial" pitchFamily="34" charset="0"/>
                <a:cs typeface="Arial" pitchFamily="34" charset="0"/>
              </a:rPr>
              <a:t>Antenna coupling and loading (S-parameters)</a:t>
            </a:r>
          </a:p>
          <a:p>
            <a:r>
              <a:rPr lang="en-GB" sz="1500" dirty="0">
                <a:solidFill>
                  <a:schemeClr val="accent1"/>
                </a:solidFill>
                <a:latin typeface="Arial" pitchFamily="34" charset="0"/>
                <a:cs typeface="Arial" pitchFamily="34" charset="0"/>
              </a:rPr>
              <a:t>Antenna matching network</a:t>
            </a:r>
          </a:p>
          <a:p>
            <a:r>
              <a:rPr lang="en-GB" sz="1500" dirty="0">
                <a:solidFill>
                  <a:schemeClr val="accent1"/>
                </a:solidFill>
                <a:latin typeface="Arial" pitchFamily="34" charset="0"/>
                <a:cs typeface="Arial" pitchFamily="34" charset="0"/>
              </a:rPr>
              <a:t>RF and IF Filters described with Touchstone files</a:t>
            </a:r>
          </a:p>
          <a:p>
            <a:r>
              <a:rPr lang="en-GB" sz="1500" dirty="0">
                <a:solidFill>
                  <a:schemeClr val="accent1"/>
                </a:solidFill>
                <a:latin typeface="Arial" pitchFamily="34" charset="0"/>
                <a:cs typeface="Arial" pitchFamily="34" charset="0"/>
              </a:rPr>
              <a:t>IF demodulation with image rejection</a:t>
            </a:r>
          </a:p>
          <a:p>
            <a:r>
              <a:rPr lang="en-GB" sz="1500" dirty="0">
                <a:solidFill>
                  <a:schemeClr val="accent1"/>
                </a:solidFill>
                <a:latin typeface="Arial" pitchFamily="34" charset="0"/>
                <a:cs typeface="Arial" pitchFamily="34" charset="0"/>
              </a:rPr>
              <a:t>Non-linearity of the amplifiers</a:t>
            </a:r>
          </a:p>
          <a:p>
            <a:r>
              <a:rPr lang="en-GB" sz="1500" dirty="0">
                <a:solidFill>
                  <a:schemeClr val="accent1"/>
                </a:solidFill>
                <a:latin typeface="Arial" pitchFamily="34" charset="0"/>
                <a:cs typeface="Arial" pitchFamily="34" charset="0"/>
              </a:rPr>
              <a:t>Thermal Noise</a:t>
            </a:r>
          </a:p>
        </p:txBody>
      </p:sp>
      <p:sp>
        <p:nvSpPr>
          <p:cNvPr id="13" name="TextBox 12"/>
          <p:cNvSpPr txBox="1"/>
          <p:nvPr/>
        </p:nvSpPr>
        <p:spPr>
          <a:xfrm>
            <a:off x="6451934" y="3061601"/>
            <a:ext cx="1955132" cy="553998"/>
          </a:xfrm>
          <a:prstGeom prst="rect">
            <a:avLst/>
          </a:prstGeom>
          <a:noFill/>
        </p:spPr>
        <p:txBody>
          <a:bodyPr wrap="square" rtlCol="0">
            <a:spAutoFit/>
          </a:bodyPr>
          <a:lstStyle/>
          <a:p>
            <a:pPr algn="ctr"/>
            <a:r>
              <a:rPr lang="en-GB" sz="1500" dirty="0">
                <a:solidFill>
                  <a:schemeClr val="tx2"/>
                </a:solidFill>
                <a:latin typeface="Arial" pitchFamily="34" charset="0"/>
                <a:cs typeface="Arial" pitchFamily="34" charset="0"/>
              </a:rPr>
              <a:t>Estimation of direction of arrival</a:t>
            </a:r>
          </a:p>
        </p:txBody>
      </p:sp>
      <p:pic>
        <p:nvPicPr>
          <p:cNvPr id="3" name="Picture 2"/>
          <p:cNvPicPr>
            <a:picLocks noChangeAspect="1"/>
          </p:cNvPicPr>
          <p:nvPr/>
        </p:nvPicPr>
        <p:blipFill>
          <a:blip r:embed="rId2"/>
          <a:stretch>
            <a:fillRect/>
          </a:stretch>
        </p:blipFill>
        <p:spPr>
          <a:xfrm>
            <a:off x="593226" y="2302428"/>
            <a:ext cx="5250189" cy="1800065"/>
          </a:xfrm>
          <a:prstGeom prst="rect">
            <a:avLst/>
          </a:prstGeom>
        </p:spPr>
      </p:pic>
      <p:pic>
        <p:nvPicPr>
          <p:cNvPr id="6" name="Picture 5"/>
          <p:cNvPicPr>
            <a:picLocks noChangeAspect="1"/>
          </p:cNvPicPr>
          <p:nvPr/>
        </p:nvPicPr>
        <p:blipFill>
          <a:blip r:embed="rId3"/>
          <a:stretch>
            <a:fillRect/>
          </a:stretch>
        </p:blipFill>
        <p:spPr>
          <a:xfrm>
            <a:off x="4370796" y="4092189"/>
            <a:ext cx="2874900" cy="1701472"/>
          </a:xfrm>
          <a:prstGeom prst="rect">
            <a:avLst/>
          </a:prstGeom>
        </p:spPr>
      </p:pic>
      <p:cxnSp>
        <p:nvCxnSpPr>
          <p:cNvPr id="11" name="Straight Connector 10"/>
          <p:cNvCxnSpPr/>
          <p:nvPr/>
        </p:nvCxnSpPr>
        <p:spPr>
          <a:xfrm flipH="1" flipV="1">
            <a:off x="3093929" y="3165481"/>
            <a:ext cx="2506771" cy="1863719"/>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3886200" y="3165481"/>
            <a:ext cx="2857500" cy="111969"/>
          </a:xfrm>
          <a:prstGeom prst="line">
            <a:avLst/>
          </a:prstGeom>
          <a:ln w="25400">
            <a:solidFill>
              <a:schemeClr val="accent5">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513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2499"/>
            <a:ext cx="8229600" cy="1358139"/>
          </a:xfrm>
        </p:spPr>
        <p:txBody>
          <a:bodyPr>
            <a:normAutofit fontScale="90000"/>
          </a:bodyPr>
          <a:lstStyle/>
          <a:p>
            <a:r>
              <a:rPr lang="en-US" dirty="0"/>
              <a:t>What types of channel modeling is available in MathWorks tools?</a:t>
            </a:r>
          </a:p>
        </p:txBody>
      </p:sp>
      <p:sp>
        <p:nvSpPr>
          <p:cNvPr id="3" name="Content Placeholder 2"/>
          <p:cNvSpPr>
            <a:spLocks noGrp="1"/>
          </p:cNvSpPr>
          <p:nvPr>
            <p:ph idx="1"/>
          </p:nvPr>
        </p:nvSpPr>
        <p:spPr>
          <a:xfrm>
            <a:off x="457200" y="2755726"/>
            <a:ext cx="8229600" cy="3370437"/>
          </a:xfrm>
        </p:spPr>
        <p:txBody>
          <a:bodyPr>
            <a:normAutofit fontScale="62500" lnSpcReduction="20000"/>
          </a:bodyPr>
          <a:lstStyle/>
          <a:p>
            <a:r>
              <a:rPr lang="en-US" u="sng" dirty="0"/>
              <a:t>Communications System Toolbox</a:t>
            </a:r>
            <a:r>
              <a:rPr lang="en-US" dirty="0"/>
              <a:t>:</a:t>
            </a:r>
          </a:p>
          <a:p>
            <a:pPr lvl="1"/>
            <a:r>
              <a:rPr lang="en-US" dirty="0"/>
              <a:t>Basic channel and RF propagation models</a:t>
            </a:r>
          </a:p>
          <a:p>
            <a:pPr lvl="2"/>
            <a:r>
              <a:rPr lang="en-US" dirty="0"/>
              <a:t>AWGN, Multipath Rayleigh and </a:t>
            </a:r>
            <a:r>
              <a:rPr lang="en-US" dirty="0" err="1"/>
              <a:t>Rician</a:t>
            </a:r>
            <a:r>
              <a:rPr lang="en-US" dirty="0"/>
              <a:t> fading and MIMO channels as well as Free Space Path Loss</a:t>
            </a:r>
          </a:p>
          <a:p>
            <a:pPr lvl="2"/>
            <a:endParaRPr lang="en-US" dirty="0"/>
          </a:p>
          <a:p>
            <a:r>
              <a:rPr lang="en-US" u="sng" dirty="0"/>
              <a:t>LTE System Toolbox</a:t>
            </a:r>
            <a:r>
              <a:rPr lang="en-US" dirty="0"/>
              <a:t>:</a:t>
            </a:r>
          </a:p>
          <a:p>
            <a:pPr lvl="1"/>
            <a:r>
              <a:rPr lang="en-US" dirty="0"/>
              <a:t>Reference channels for uplink and downlink channels</a:t>
            </a:r>
          </a:p>
          <a:p>
            <a:pPr lvl="1"/>
            <a:endParaRPr lang="en-US" dirty="0"/>
          </a:p>
          <a:p>
            <a:r>
              <a:rPr lang="en-US" u="sng" dirty="0"/>
              <a:t>WLAN System Toolbox:</a:t>
            </a:r>
            <a:endParaRPr lang="en-US" dirty="0"/>
          </a:p>
          <a:p>
            <a:pPr lvl="1"/>
            <a:r>
              <a:rPr lang="en-US" dirty="0"/>
              <a:t>Reference and standard channels for 802.11ac and 802.11n</a:t>
            </a:r>
          </a:p>
          <a:p>
            <a:pPr lvl="1"/>
            <a:endParaRPr lang="en-US" dirty="0"/>
          </a:p>
          <a:p>
            <a:r>
              <a:rPr lang="en-US" u="sng" dirty="0"/>
              <a:t>Phased Array System Toolbox</a:t>
            </a:r>
          </a:p>
        </p:txBody>
      </p:sp>
    </p:spTree>
    <p:extLst>
      <p:ext uri="{BB962C8B-B14F-4D97-AF65-F5344CB8AC3E}">
        <p14:creationId xmlns:p14="http://schemas.microsoft.com/office/powerpoint/2010/main" val="3449372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296"/>
            <a:ext cx="8229600" cy="1696342"/>
          </a:xfrm>
        </p:spPr>
        <p:txBody>
          <a:bodyPr/>
          <a:lstStyle/>
          <a:p>
            <a:r>
              <a:rPr lang="en-US" dirty="0"/>
              <a:t>Phased Array System Toolbox</a:t>
            </a:r>
            <a:br>
              <a:rPr lang="en-US" dirty="0"/>
            </a:br>
            <a:r>
              <a:rPr lang="en-US" sz="2400" dirty="0"/>
              <a:t>Environment based Path Loss Models</a:t>
            </a:r>
          </a:p>
        </p:txBody>
      </p:sp>
      <p:grpSp>
        <p:nvGrpSpPr>
          <p:cNvPr id="5" name="Group 4"/>
          <p:cNvGrpSpPr/>
          <p:nvPr/>
        </p:nvGrpSpPr>
        <p:grpSpPr>
          <a:xfrm>
            <a:off x="4475069" y="2184828"/>
            <a:ext cx="2528887" cy="1896665"/>
            <a:chOff x="1013757" y="1981199"/>
            <a:chExt cx="3371849" cy="2528887"/>
          </a:xfrm>
        </p:grpSpPr>
        <p:pic>
          <p:nvPicPr>
            <p:cNvPr id="1030" name="Picture 6" descr="http://www.mathworks.com/help/examples/phased/SignalAttenuationDueToRainVsFrequencyExampl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757" y="1981199"/>
              <a:ext cx="3371849" cy="25288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68870" y="3622030"/>
              <a:ext cx="1780488" cy="430887"/>
            </a:xfrm>
            <a:prstGeom prst="rect">
              <a:avLst/>
            </a:prstGeom>
            <a:noFill/>
          </p:spPr>
          <p:txBody>
            <a:bodyPr wrap="none" rtlCol="0">
              <a:spAutoFit/>
            </a:bodyPr>
            <a:lstStyle/>
            <a:p>
              <a:r>
                <a:rPr lang="en-US" sz="1500" dirty="0">
                  <a:latin typeface="Arial" pitchFamily="34" charset="0"/>
                  <a:cs typeface="Arial" pitchFamily="34" charset="0"/>
                </a:rPr>
                <a:t>Effect of Rain</a:t>
              </a:r>
            </a:p>
          </p:txBody>
        </p:sp>
      </p:grpSp>
      <p:grpSp>
        <p:nvGrpSpPr>
          <p:cNvPr id="6" name="Group 5"/>
          <p:cNvGrpSpPr/>
          <p:nvPr/>
        </p:nvGrpSpPr>
        <p:grpSpPr>
          <a:xfrm>
            <a:off x="1722338" y="4188804"/>
            <a:ext cx="2340769" cy="1755578"/>
            <a:chOff x="4495800" y="1994999"/>
            <a:chExt cx="3121025" cy="2340770"/>
          </a:xfrm>
        </p:grpSpPr>
        <p:pic>
          <p:nvPicPr>
            <p:cNvPr id="1026" name="Picture 2" descr="http://www.mathworks.com/help/examples/phased/AttenuationInCumulusCloudsExample_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994999"/>
              <a:ext cx="3121025" cy="23407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42175" y="3519947"/>
              <a:ext cx="1692857" cy="430887"/>
            </a:xfrm>
            <a:prstGeom prst="rect">
              <a:avLst/>
            </a:prstGeom>
            <a:noFill/>
          </p:spPr>
          <p:txBody>
            <a:bodyPr wrap="none" rtlCol="0">
              <a:spAutoFit/>
            </a:bodyPr>
            <a:lstStyle/>
            <a:p>
              <a:r>
                <a:rPr lang="en-US" sz="1500" dirty="0">
                  <a:latin typeface="Arial" pitchFamily="34" charset="0"/>
                  <a:cs typeface="Arial" pitchFamily="34" charset="0"/>
                </a:rPr>
                <a:t>Effect of Fog</a:t>
              </a:r>
            </a:p>
          </p:txBody>
        </p:sp>
      </p:grpSp>
      <p:grpSp>
        <p:nvGrpSpPr>
          <p:cNvPr id="7" name="Group 6"/>
          <p:cNvGrpSpPr/>
          <p:nvPr/>
        </p:nvGrpSpPr>
        <p:grpSpPr>
          <a:xfrm>
            <a:off x="4634612" y="4188805"/>
            <a:ext cx="2209799" cy="1657350"/>
            <a:chOff x="5588001" y="4267200"/>
            <a:chExt cx="2946399" cy="2209800"/>
          </a:xfrm>
        </p:grpSpPr>
        <p:pic>
          <p:nvPicPr>
            <p:cNvPr id="1028" name="Picture 4" descr="http://www.mathworks.com/help/examples/phased/AtmosphericGasAttenuationSpectrumExample_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01" y="4267200"/>
              <a:ext cx="2946399" cy="2209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73212" y="5860716"/>
              <a:ext cx="1992084" cy="430887"/>
            </a:xfrm>
            <a:prstGeom prst="rect">
              <a:avLst/>
            </a:prstGeom>
            <a:noFill/>
          </p:spPr>
          <p:txBody>
            <a:bodyPr wrap="none" rtlCol="0">
              <a:spAutoFit/>
            </a:bodyPr>
            <a:lstStyle/>
            <a:p>
              <a:r>
                <a:rPr lang="en-US" sz="1500" dirty="0">
                  <a:latin typeface="Arial" pitchFamily="34" charset="0"/>
                  <a:cs typeface="Arial" pitchFamily="34" charset="0"/>
                </a:rPr>
                <a:t>Effect of Gases</a:t>
              </a:r>
            </a:p>
          </p:txBody>
        </p:sp>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7194" y="2199013"/>
            <a:ext cx="2491056" cy="1868292"/>
          </a:xfrm>
          <a:prstGeom prst="rect">
            <a:avLst/>
          </a:prstGeom>
        </p:spPr>
      </p:pic>
      <p:sp>
        <p:nvSpPr>
          <p:cNvPr id="16" name="TextBox 15"/>
          <p:cNvSpPr txBox="1"/>
          <p:nvPr/>
        </p:nvSpPr>
        <p:spPr>
          <a:xfrm>
            <a:off x="2052195" y="3136323"/>
            <a:ext cx="1933286" cy="323165"/>
          </a:xfrm>
          <a:prstGeom prst="rect">
            <a:avLst/>
          </a:prstGeom>
          <a:noFill/>
        </p:spPr>
        <p:txBody>
          <a:bodyPr wrap="none" rtlCol="0">
            <a:spAutoFit/>
          </a:bodyPr>
          <a:lstStyle/>
          <a:p>
            <a:r>
              <a:rPr lang="en-US" sz="1500" dirty="0">
                <a:latin typeface="Arial" pitchFamily="34" charset="0"/>
                <a:cs typeface="Arial" pitchFamily="34" charset="0"/>
              </a:rPr>
              <a:t>Effect of Free Space</a:t>
            </a:r>
          </a:p>
        </p:txBody>
      </p:sp>
      <p:sp>
        <p:nvSpPr>
          <p:cNvPr id="3" name="Rectangle 2"/>
          <p:cNvSpPr/>
          <p:nvPr/>
        </p:nvSpPr>
        <p:spPr>
          <a:xfrm>
            <a:off x="1885950" y="5880822"/>
            <a:ext cx="3886200" cy="300082"/>
          </a:xfrm>
          <a:prstGeom prst="rect">
            <a:avLst/>
          </a:prstGeom>
        </p:spPr>
        <p:txBody>
          <a:bodyPr wrap="square">
            <a:spAutoFit/>
          </a:bodyPr>
          <a:lstStyle/>
          <a:p>
            <a:r>
              <a:rPr lang="en-US" sz="1350" dirty="0">
                <a:hlinkClick r:id="rId7"/>
              </a:rPr>
              <a:t>RF Propagation modeling example </a:t>
            </a:r>
            <a:r>
              <a:rPr lang="en-US" sz="1350" dirty="0"/>
              <a:t>available</a:t>
            </a:r>
          </a:p>
        </p:txBody>
      </p:sp>
    </p:spTree>
    <p:extLst>
      <p:ext uri="{BB962C8B-B14F-4D97-AF65-F5344CB8AC3E}">
        <p14:creationId xmlns:p14="http://schemas.microsoft.com/office/powerpoint/2010/main" val="2153571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7134"/>
            <a:ext cx="8229600" cy="1327760"/>
          </a:xfrm>
        </p:spPr>
        <p:txBody>
          <a:bodyPr/>
          <a:lstStyle/>
          <a:p>
            <a:r>
              <a:rPr lang="en-US" sz="4000" dirty="0"/>
              <a:t>Phased Array System Toolbox</a:t>
            </a:r>
            <a:br>
              <a:rPr lang="en-US" dirty="0"/>
            </a:br>
            <a:r>
              <a:rPr lang="en-US" sz="2400" dirty="0"/>
              <a:t>Field Propagation</a:t>
            </a:r>
          </a:p>
        </p:txBody>
      </p:sp>
      <p:grpSp>
        <p:nvGrpSpPr>
          <p:cNvPr id="5" name="Group 4"/>
          <p:cNvGrpSpPr/>
          <p:nvPr/>
        </p:nvGrpSpPr>
        <p:grpSpPr>
          <a:xfrm>
            <a:off x="1140515" y="2156042"/>
            <a:ext cx="3561951" cy="2242517"/>
            <a:chOff x="457200" y="2438400"/>
            <a:chExt cx="4749268" cy="2990022"/>
          </a:xfrm>
        </p:grpSpPr>
        <p:pic>
          <p:nvPicPr>
            <p:cNvPr id="2050" name="Picture 2" descr="http://www.mathworks.com/help/phased/ug/two-r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438400"/>
              <a:ext cx="4749268" cy="2990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00" y="2438400"/>
              <a:ext cx="2290285" cy="430887"/>
            </a:xfrm>
            <a:prstGeom prst="rect">
              <a:avLst/>
            </a:prstGeom>
            <a:noFill/>
          </p:spPr>
          <p:txBody>
            <a:bodyPr wrap="none" rtlCol="0">
              <a:spAutoFit/>
            </a:bodyPr>
            <a:lstStyle/>
            <a:p>
              <a:r>
                <a:rPr lang="en-US" sz="1500" dirty="0">
                  <a:latin typeface="Arial" pitchFamily="34" charset="0"/>
                  <a:cs typeface="Arial" pitchFamily="34" charset="0"/>
                </a:rPr>
                <a:t>Two-Ray Channel</a:t>
              </a:r>
            </a:p>
          </p:txBody>
        </p:sp>
      </p:grpSp>
      <p:grpSp>
        <p:nvGrpSpPr>
          <p:cNvPr id="8" name="Group 7"/>
          <p:cNvGrpSpPr/>
          <p:nvPr/>
        </p:nvGrpSpPr>
        <p:grpSpPr>
          <a:xfrm>
            <a:off x="4872625" y="2156042"/>
            <a:ext cx="3135484" cy="2628613"/>
            <a:chOff x="4745955" y="1727691"/>
            <a:chExt cx="4180645" cy="3504817"/>
          </a:xfrm>
        </p:grpSpPr>
        <p:pic>
          <p:nvPicPr>
            <p:cNvPr id="2054" name="Picture 6" descr="http://www.mathworks.com/help/examples/phased/ScalarFieldPropagationTwoRayChannelExample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955" y="2097023"/>
              <a:ext cx="4180645" cy="313548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895010" y="1727691"/>
              <a:ext cx="4003746" cy="400109"/>
            </a:xfrm>
            <a:prstGeom prst="rect">
              <a:avLst/>
            </a:prstGeom>
          </p:spPr>
          <p:txBody>
            <a:bodyPr wrap="none">
              <a:spAutoFit/>
            </a:bodyPr>
            <a:lstStyle/>
            <a:p>
              <a:r>
                <a:rPr lang="en-US" sz="1350" dirty="0">
                  <a:solidFill>
                    <a:srgbClr val="C45400"/>
                  </a:solidFill>
                  <a:latin typeface="Arial" panose="020B0604020202020204" pitchFamily="34" charset="0"/>
                </a:rPr>
                <a:t>Result from </a:t>
              </a:r>
              <a:r>
                <a:rPr lang="en-US" sz="1350" dirty="0" err="1">
                  <a:solidFill>
                    <a:srgbClr val="C45400"/>
                  </a:solidFill>
                  <a:latin typeface="Arial" panose="020B0604020202020204" pitchFamily="34" charset="0"/>
                </a:rPr>
                <a:t>phased.TwoRayChannel</a:t>
              </a:r>
              <a:endParaRPr lang="en-US" sz="1350" dirty="0">
                <a:solidFill>
                  <a:srgbClr val="C45400"/>
                </a:solidFill>
                <a:latin typeface="Arial" panose="020B0604020202020204" pitchFamily="34" charset="0"/>
              </a:endParaRPr>
            </a:p>
          </p:txBody>
        </p:sp>
      </p:gr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3088" y="4213442"/>
            <a:ext cx="3122194" cy="1714500"/>
          </a:xfrm>
          <a:prstGeom prst="rect">
            <a:avLst/>
          </a:prstGeom>
        </p:spPr>
      </p:pic>
    </p:spTree>
    <p:extLst>
      <p:ext uri="{BB962C8B-B14F-4D97-AF65-F5344CB8AC3E}">
        <p14:creationId xmlns:p14="http://schemas.microsoft.com/office/powerpoint/2010/main" val="1921217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ww.mathworks.com/help/examples/antenna_product/atx_earthPattern_02.png"/>
          <p:cNvPicPr>
            <a:picLocks noChangeAspect="1" noChangeArrowheads="1"/>
          </p:cNvPicPr>
          <p:nvPr/>
        </p:nvPicPr>
        <p:blipFill rotWithShape="1">
          <a:blip r:embed="rId3">
            <a:extLst>
              <a:ext uri="{28A0092B-C50C-407E-A947-70E740481C1C}">
                <a14:useLocalDpi xmlns:a14="http://schemas.microsoft.com/office/drawing/2010/main" val="0"/>
              </a:ext>
            </a:extLst>
          </a:blip>
          <a:srcRect r="7442"/>
          <a:stretch/>
        </p:blipFill>
        <p:spPr bwMode="auto">
          <a:xfrm>
            <a:off x="5808897" y="2022102"/>
            <a:ext cx="3094796" cy="25077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51353"/>
            <a:ext cx="8229600" cy="1909285"/>
          </a:xfrm>
        </p:spPr>
        <p:txBody>
          <a:bodyPr/>
          <a:lstStyle/>
          <a:p>
            <a:r>
              <a:rPr lang="en-US" sz="3600" dirty="0"/>
              <a:t>Antenna Toolbox</a:t>
            </a:r>
            <a:br>
              <a:rPr lang="en-US" dirty="0"/>
            </a:br>
            <a:r>
              <a:rPr lang="en-US" sz="2400" dirty="0"/>
              <a:t>Field Propagation</a:t>
            </a:r>
          </a:p>
        </p:txBody>
      </p:sp>
      <p:pic>
        <p:nvPicPr>
          <p:cNvPr id="3074" name="Picture 2" descr="http://www.mathworks.com/help/examples/antenna_product/atx_earthPattern_01.png"/>
          <p:cNvPicPr>
            <a:picLocks noChangeAspect="1" noChangeArrowheads="1"/>
          </p:cNvPicPr>
          <p:nvPr/>
        </p:nvPicPr>
        <p:blipFill rotWithShape="1">
          <a:blip r:embed="rId4">
            <a:extLst>
              <a:ext uri="{28A0092B-C50C-407E-A947-70E740481C1C}">
                <a14:useLocalDpi xmlns:a14="http://schemas.microsoft.com/office/drawing/2010/main" val="0"/>
              </a:ext>
            </a:extLst>
          </a:blip>
          <a:srcRect l="14227" r="18630" b="2277"/>
          <a:stretch/>
        </p:blipFill>
        <p:spPr bwMode="auto">
          <a:xfrm>
            <a:off x="947124" y="2022102"/>
            <a:ext cx="2343150" cy="2557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9997" b="17168"/>
          <a:stretch/>
        </p:blipFill>
        <p:spPr>
          <a:xfrm>
            <a:off x="3114800" y="3629416"/>
            <a:ext cx="2800100" cy="2484953"/>
          </a:xfrm>
          <a:prstGeom prst="rect">
            <a:avLst/>
          </a:prstGeom>
        </p:spPr>
      </p:pic>
    </p:spTree>
    <p:extLst>
      <p:ext uri="{BB962C8B-B14F-4D97-AF65-F5344CB8AC3E}">
        <p14:creationId xmlns:p14="http://schemas.microsoft.com/office/powerpoint/2010/main" val="2661499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2" y="1314450"/>
            <a:ext cx="8077200" cy="4229100"/>
          </a:xfrm>
        </p:spPr>
        <p:txBody>
          <a:bodyPr/>
          <a:lstStyle/>
          <a:p>
            <a:pPr marL="0" indent="0" algn="ctr">
              <a:buNone/>
            </a:pPr>
            <a:endParaRPr lang="en-US" dirty="0"/>
          </a:p>
          <a:p>
            <a:pPr marL="0" indent="0" algn="ctr">
              <a:buNone/>
            </a:pPr>
            <a:r>
              <a:rPr lang="en-US" u="sng" dirty="0"/>
              <a:t>Part One:</a:t>
            </a:r>
          </a:p>
          <a:p>
            <a:pPr marL="0" indent="0" algn="ctr">
              <a:buNone/>
            </a:pPr>
            <a:endParaRPr lang="en-US" u="sng" dirty="0"/>
          </a:p>
          <a:p>
            <a:pPr marL="0" lvl="1" indent="0" algn="ctr">
              <a:buSzPct val="75000"/>
              <a:buNone/>
            </a:pPr>
            <a:r>
              <a:rPr lang="en-GB" sz="2100" i="1" dirty="0"/>
              <a:t>Top down design of RF transceivers: From spreadsheet computations to fast RF simulation</a:t>
            </a:r>
          </a:p>
          <a:p>
            <a:pPr marL="0" indent="0" algn="ctr">
              <a:buNone/>
            </a:pPr>
            <a:endParaRPr lang="en-US" dirty="0"/>
          </a:p>
        </p:txBody>
      </p:sp>
    </p:spTree>
    <p:extLst>
      <p:ext uri="{BB962C8B-B14F-4D97-AF65-F5344CB8AC3E}">
        <p14:creationId xmlns:p14="http://schemas.microsoft.com/office/powerpoint/2010/main" val="2215074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510"/>
            <a:ext cx="8229600" cy="1834128"/>
          </a:xfrm>
        </p:spPr>
        <p:txBody>
          <a:bodyPr/>
          <a:lstStyle/>
          <a:p>
            <a:r>
              <a:rPr lang="en-US" sz="3600" dirty="0"/>
              <a:t>Antenna Toolbox</a:t>
            </a:r>
            <a:br>
              <a:rPr lang="en-US" dirty="0"/>
            </a:br>
            <a:r>
              <a:rPr lang="en-US" sz="2400" dirty="0"/>
              <a:t>Antenna Pattern on a Map</a:t>
            </a:r>
          </a:p>
        </p:txBody>
      </p:sp>
      <p:pic>
        <p:nvPicPr>
          <p:cNvPr id="4098" name="Picture 2" descr="http://www.mathworks.com/help/examples/antenna_product/webmap_lin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903" y="2126499"/>
            <a:ext cx="5042193" cy="36095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43100" y="5786482"/>
            <a:ext cx="3051733" cy="300082"/>
          </a:xfrm>
          <a:prstGeom prst="rect">
            <a:avLst/>
          </a:prstGeom>
        </p:spPr>
        <p:txBody>
          <a:bodyPr wrap="none">
            <a:spAutoFit/>
          </a:bodyPr>
          <a:lstStyle/>
          <a:p>
            <a:r>
              <a:rPr lang="en-US" sz="1350" dirty="0">
                <a:hlinkClick r:id="rId4"/>
              </a:rPr>
              <a:t>Antenna field strength example</a:t>
            </a:r>
            <a:r>
              <a:rPr lang="en-US" sz="1350" dirty="0"/>
              <a:t> available</a:t>
            </a:r>
          </a:p>
        </p:txBody>
      </p:sp>
    </p:spTree>
    <p:extLst>
      <p:ext uri="{BB962C8B-B14F-4D97-AF65-F5344CB8AC3E}">
        <p14:creationId xmlns:p14="http://schemas.microsoft.com/office/powerpoint/2010/main" val="1453534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200149"/>
            <a:ext cx="6400800" cy="1229899"/>
          </a:xfrm>
        </p:spPr>
        <p:txBody>
          <a:bodyPr>
            <a:normAutofit fontScale="90000"/>
          </a:bodyPr>
          <a:lstStyle/>
          <a:p>
            <a:r>
              <a:rPr lang="en-US" dirty="0"/>
              <a:t>Channel Models from Communications products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092" y="2608783"/>
            <a:ext cx="6682759" cy="23146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092" y="4923357"/>
            <a:ext cx="6370330" cy="45233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72" y="5437708"/>
            <a:ext cx="6229350" cy="585745"/>
          </a:xfrm>
          <a:prstGeom prst="rect">
            <a:avLst/>
          </a:prstGeom>
        </p:spPr>
      </p:pic>
    </p:spTree>
    <p:extLst>
      <p:ext uri="{BB962C8B-B14F-4D97-AF65-F5344CB8AC3E}">
        <p14:creationId xmlns:p14="http://schemas.microsoft.com/office/powerpoint/2010/main" val="562305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a:xfrm>
            <a:off x="5088838" y="2793319"/>
            <a:ext cx="1286705" cy="2130248"/>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08" name="Rectangle 107"/>
          <p:cNvSpPr/>
          <p:nvPr/>
        </p:nvSpPr>
        <p:spPr>
          <a:xfrm>
            <a:off x="2400264" y="2793319"/>
            <a:ext cx="2436565" cy="213024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6" name="Title 5"/>
          <p:cNvSpPr>
            <a:spLocks noGrp="1"/>
          </p:cNvSpPr>
          <p:nvPr>
            <p:ph type="title"/>
          </p:nvPr>
        </p:nvSpPr>
        <p:spPr>
          <a:xfrm>
            <a:off x="399684" y="724332"/>
            <a:ext cx="8229600" cy="1327070"/>
          </a:xfrm>
        </p:spPr>
        <p:txBody>
          <a:bodyPr>
            <a:normAutofit/>
          </a:bodyPr>
          <a:lstStyle/>
          <a:p>
            <a:r>
              <a:rPr lang="en-US" sz="3200" dirty="0"/>
              <a:t>From Bits to Antenna (and Back)</a:t>
            </a:r>
          </a:p>
        </p:txBody>
      </p:sp>
      <p:cxnSp>
        <p:nvCxnSpPr>
          <p:cNvPr id="9" name="Straight Connector 8"/>
          <p:cNvCxnSpPr/>
          <p:nvPr/>
        </p:nvCxnSpPr>
        <p:spPr>
          <a:xfrm>
            <a:off x="2921198" y="3286842"/>
            <a:ext cx="0" cy="127138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21200" y="3266796"/>
            <a:ext cx="4087730" cy="2381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41" idx="2"/>
          </p:cNvCxnSpPr>
          <p:nvPr/>
        </p:nvCxnSpPr>
        <p:spPr>
          <a:xfrm flipV="1">
            <a:off x="2921200" y="4512533"/>
            <a:ext cx="4087730" cy="3416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001087" y="2968325"/>
            <a:ext cx="661973" cy="57948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latin typeface="Arial" pitchFamily="34" charset="0"/>
                <a:cs typeface="Arial" pitchFamily="34" charset="0"/>
              </a:rPr>
              <a:t>DSP</a:t>
            </a:r>
          </a:p>
        </p:txBody>
      </p:sp>
      <p:sp>
        <p:nvSpPr>
          <p:cNvPr id="23" name="Oval 22"/>
          <p:cNvSpPr/>
          <p:nvPr/>
        </p:nvSpPr>
        <p:spPr>
          <a:xfrm rot="192044">
            <a:off x="2657961" y="3588159"/>
            <a:ext cx="571500" cy="5715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Arial" pitchFamily="34" charset="0"/>
                <a:cs typeface="Arial" pitchFamily="34" charset="0"/>
                <a:sym typeface="Wingdings 3"/>
              </a:rPr>
              <a:t></a:t>
            </a:r>
            <a:endParaRPr lang="en-US" sz="2700" b="1" dirty="0">
              <a:latin typeface="Arial" pitchFamily="34" charset="0"/>
              <a:cs typeface="Arial" pitchFamily="34" charset="0"/>
            </a:endParaRPr>
          </a:p>
        </p:txBody>
      </p:sp>
      <p:sp>
        <p:nvSpPr>
          <p:cNvPr id="24" name="Isosceles Triangle 23"/>
          <p:cNvSpPr/>
          <p:nvPr/>
        </p:nvSpPr>
        <p:spPr>
          <a:xfrm rot="5400000">
            <a:off x="3414223" y="2987136"/>
            <a:ext cx="555300" cy="583571"/>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162000" rtlCol="0" anchor="ctr">
            <a:noAutofit/>
          </a:bodyPr>
          <a:lstStyle/>
          <a:p>
            <a:pPr algn="ctr"/>
            <a:r>
              <a:rPr lang="en-US" sz="1350" b="1" dirty="0">
                <a:solidFill>
                  <a:schemeClr val="tx2"/>
                </a:solidFill>
                <a:latin typeface="Arial" pitchFamily="34" charset="0"/>
                <a:cs typeface="Arial" pitchFamily="34" charset="0"/>
              </a:rPr>
              <a:t>LNA</a:t>
            </a:r>
          </a:p>
        </p:txBody>
      </p:sp>
      <p:sp>
        <p:nvSpPr>
          <p:cNvPr id="25" name="Isosceles Triangle 24"/>
          <p:cNvSpPr/>
          <p:nvPr/>
        </p:nvSpPr>
        <p:spPr>
          <a:xfrm rot="16200000">
            <a:off x="3350396" y="4228263"/>
            <a:ext cx="648000" cy="648000"/>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tIns="0" bIns="81000" rtlCol="0" anchor="ctr"/>
          <a:lstStyle/>
          <a:p>
            <a:pPr algn="ctr"/>
            <a:r>
              <a:rPr lang="en-US" sz="1350" b="1" dirty="0">
                <a:solidFill>
                  <a:schemeClr val="tx2"/>
                </a:solidFill>
                <a:latin typeface="Arial" pitchFamily="34" charset="0"/>
                <a:cs typeface="Arial" pitchFamily="34" charset="0"/>
              </a:rPr>
              <a:t>PA</a:t>
            </a:r>
          </a:p>
        </p:txBody>
      </p:sp>
      <p:grpSp>
        <p:nvGrpSpPr>
          <p:cNvPr id="40" name="Group 39"/>
          <p:cNvGrpSpPr/>
          <p:nvPr/>
        </p:nvGrpSpPr>
        <p:grpSpPr>
          <a:xfrm>
            <a:off x="7008929" y="4188532"/>
            <a:ext cx="648000" cy="648000"/>
            <a:chOff x="7596336" y="4096464"/>
            <a:chExt cx="864000" cy="864000"/>
          </a:xfrm>
        </p:grpSpPr>
        <p:sp>
          <p:nvSpPr>
            <p:cNvPr id="41" name="Oval 40"/>
            <p:cNvSpPr/>
            <p:nvPr/>
          </p:nvSpPr>
          <p:spPr>
            <a:xfrm>
              <a:off x="7596336" y="4096464"/>
              <a:ext cx="864000" cy="8640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42" name="Freeform 41"/>
            <p:cNvSpPr/>
            <p:nvPr/>
          </p:nvSpPr>
          <p:spPr>
            <a:xfrm>
              <a:off x="7750150" y="4290565"/>
              <a:ext cx="509365" cy="427893"/>
            </a:xfrm>
            <a:custGeom>
              <a:avLst/>
              <a:gdLst>
                <a:gd name="connsiteX0" fmla="*/ 0 w 520012"/>
                <a:gd name="connsiteY0" fmla="*/ 428644 h 482192"/>
                <a:gd name="connsiteX1" fmla="*/ 52387 w 520012"/>
                <a:gd name="connsiteY1" fmla="*/ 19 h 482192"/>
                <a:gd name="connsiteX2" fmla="*/ 90487 w 520012"/>
                <a:gd name="connsiteY2" fmla="*/ 442931 h 482192"/>
                <a:gd name="connsiteX3" fmla="*/ 138112 w 520012"/>
                <a:gd name="connsiteY3" fmla="*/ 19 h 482192"/>
                <a:gd name="connsiteX4" fmla="*/ 180975 w 520012"/>
                <a:gd name="connsiteY4" fmla="*/ 442931 h 482192"/>
                <a:gd name="connsiteX5" fmla="*/ 233362 w 520012"/>
                <a:gd name="connsiteY5" fmla="*/ 19 h 482192"/>
                <a:gd name="connsiteX6" fmla="*/ 261937 w 520012"/>
                <a:gd name="connsiteY6" fmla="*/ 442931 h 482192"/>
                <a:gd name="connsiteX7" fmla="*/ 323850 w 520012"/>
                <a:gd name="connsiteY7" fmla="*/ 19 h 482192"/>
                <a:gd name="connsiteX8" fmla="*/ 342900 w 520012"/>
                <a:gd name="connsiteY8" fmla="*/ 428644 h 482192"/>
                <a:gd name="connsiteX9" fmla="*/ 400050 w 520012"/>
                <a:gd name="connsiteY9" fmla="*/ 4781 h 482192"/>
                <a:gd name="connsiteX10" fmla="*/ 428625 w 520012"/>
                <a:gd name="connsiteY10" fmla="*/ 447694 h 482192"/>
                <a:gd name="connsiteX11" fmla="*/ 476250 w 520012"/>
                <a:gd name="connsiteY11" fmla="*/ 14306 h 482192"/>
                <a:gd name="connsiteX12" fmla="*/ 514350 w 520012"/>
                <a:gd name="connsiteY12" fmla="*/ 438169 h 482192"/>
                <a:gd name="connsiteX13" fmla="*/ 519112 w 520012"/>
                <a:gd name="connsiteY13" fmla="*/ 447694 h 48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012" h="482192">
                  <a:moveTo>
                    <a:pt x="0" y="428644"/>
                  </a:moveTo>
                  <a:cubicBezTo>
                    <a:pt x="18653" y="213141"/>
                    <a:pt x="37306" y="-2362"/>
                    <a:pt x="52387" y="19"/>
                  </a:cubicBezTo>
                  <a:cubicBezTo>
                    <a:pt x="67468" y="2400"/>
                    <a:pt x="76200" y="442931"/>
                    <a:pt x="90487" y="442931"/>
                  </a:cubicBezTo>
                  <a:cubicBezTo>
                    <a:pt x="104774" y="442931"/>
                    <a:pt x="123031" y="19"/>
                    <a:pt x="138112" y="19"/>
                  </a:cubicBezTo>
                  <a:cubicBezTo>
                    <a:pt x="153193" y="19"/>
                    <a:pt x="165100" y="442931"/>
                    <a:pt x="180975" y="442931"/>
                  </a:cubicBezTo>
                  <a:cubicBezTo>
                    <a:pt x="196850" y="442931"/>
                    <a:pt x="219868" y="19"/>
                    <a:pt x="233362" y="19"/>
                  </a:cubicBezTo>
                  <a:cubicBezTo>
                    <a:pt x="246856" y="19"/>
                    <a:pt x="246856" y="442931"/>
                    <a:pt x="261937" y="442931"/>
                  </a:cubicBezTo>
                  <a:cubicBezTo>
                    <a:pt x="277018" y="442931"/>
                    <a:pt x="310356" y="2400"/>
                    <a:pt x="323850" y="19"/>
                  </a:cubicBezTo>
                  <a:cubicBezTo>
                    <a:pt x="337344" y="-2362"/>
                    <a:pt x="330200" y="427850"/>
                    <a:pt x="342900" y="428644"/>
                  </a:cubicBezTo>
                  <a:cubicBezTo>
                    <a:pt x="355600" y="429438"/>
                    <a:pt x="385763" y="1606"/>
                    <a:pt x="400050" y="4781"/>
                  </a:cubicBezTo>
                  <a:cubicBezTo>
                    <a:pt x="414337" y="7956"/>
                    <a:pt x="415925" y="446107"/>
                    <a:pt x="428625" y="447694"/>
                  </a:cubicBezTo>
                  <a:cubicBezTo>
                    <a:pt x="441325" y="449281"/>
                    <a:pt x="461963" y="15893"/>
                    <a:pt x="476250" y="14306"/>
                  </a:cubicBezTo>
                  <a:cubicBezTo>
                    <a:pt x="490537" y="12719"/>
                    <a:pt x="507206" y="365938"/>
                    <a:pt x="514350" y="438169"/>
                  </a:cubicBezTo>
                  <a:cubicBezTo>
                    <a:pt x="521494" y="510400"/>
                    <a:pt x="520303" y="479047"/>
                    <a:pt x="519112" y="447694"/>
                  </a:cubicBezTo>
                </a:path>
              </a:pathLst>
            </a:cu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grpSp>
      <p:sp>
        <p:nvSpPr>
          <p:cNvPr id="55" name="Cloud 54"/>
          <p:cNvSpPr/>
          <p:nvPr/>
        </p:nvSpPr>
        <p:spPr>
          <a:xfrm rot="9279730">
            <a:off x="1044359" y="3229480"/>
            <a:ext cx="1009203" cy="845480"/>
          </a:xfrm>
          <a:prstGeom prst="cloud">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9000" tIns="108000" rtlCol="0" anchor="ctr"/>
          <a:lstStyle/>
          <a:p>
            <a:pPr algn="ctr">
              <a:lnSpc>
                <a:spcPct val="60000"/>
              </a:lnSpc>
            </a:pPr>
            <a:endParaRPr lang="en-US" sz="1350" dirty="0">
              <a:solidFill>
                <a:schemeClr val="tx2"/>
              </a:solidFill>
              <a:latin typeface="Arial" pitchFamily="34" charset="0"/>
              <a:cs typeface="Arial" pitchFamily="34" charset="0"/>
            </a:endParaRPr>
          </a:p>
        </p:txBody>
      </p:sp>
      <p:grpSp>
        <p:nvGrpSpPr>
          <p:cNvPr id="56" name="Group 55"/>
          <p:cNvGrpSpPr/>
          <p:nvPr/>
        </p:nvGrpSpPr>
        <p:grpSpPr>
          <a:xfrm>
            <a:off x="4083410" y="2999731"/>
            <a:ext cx="529994" cy="541954"/>
            <a:chOff x="3758663" y="5041418"/>
            <a:chExt cx="864000" cy="864000"/>
          </a:xfrm>
        </p:grpSpPr>
        <p:sp>
          <p:nvSpPr>
            <p:cNvPr id="57" name="Oval 56"/>
            <p:cNvSpPr/>
            <p:nvPr/>
          </p:nvSpPr>
          <p:spPr>
            <a:xfrm>
              <a:off x="3758663" y="5041418"/>
              <a:ext cx="864000" cy="8640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cxnSp>
          <p:nvCxnSpPr>
            <p:cNvPr id="58" name="Straight Connector 57"/>
            <p:cNvCxnSpPr>
              <a:stCxn id="57" idx="1"/>
              <a:endCxn id="57" idx="5"/>
            </p:cNvCxnSpPr>
            <p:nvPr/>
          </p:nvCxnSpPr>
          <p:spPr>
            <a:xfrm>
              <a:off x="3885193" y="5167948"/>
              <a:ext cx="610940" cy="61094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3"/>
              <a:endCxn id="57" idx="7"/>
            </p:cNvCxnSpPr>
            <p:nvPr/>
          </p:nvCxnSpPr>
          <p:spPr>
            <a:xfrm flipV="1">
              <a:off x="3885193" y="5167948"/>
              <a:ext cx="610940" cy="61094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4116399" y="4251373"/>
            <a:ext cx="529994" cy="541954"/>
            <a:chOff x="3758663" y="5041418"/>
            <a:chExt cx="864000" cy="864000"/>
          </a:xfrm>
        </p:grpSpPr>
        <p:sp>
          <p:nvSpPr>
            <p:cNvPr id="61" name="Oval 60"/>
            <p:cNvSpPr/>
            <p:nvPr/>
          </p:nvSpPr>
          <p:spPr>
            <a:xfrm>
              <a:off x="3758663" y="5041418"/>
              <a:ext cx="864000" cy="8640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cxnSp>
          <p:nvCxnSpPr>
            <p:cNvPr id="62" name="Straight Connector 61"/>
            <p:cNvCxnSpPr>
              <a:stCxn id="61" idx="1"/>
              <a:endCxn id="61" idx="5"/>
            </p:cNvCxnSpPr>
            <p:nvPr/>
          </p:nvCxnSpPr>
          <p:spPr>
            <a:xfrm>
              <a:off x="3885193" y="5167948"/>
              <a:ext cx="610940" cy="61094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1" idx="3"/>
              <a:endCxn id="61" idx="7"/>
            </p:cNvCxnSpPr>
            <p:nvPr/>
          </p:nvCxnSpPr>
          <p:spPr>
            <a:xfrm flipV="1">
              <a:off x="3885193" y="5167948"/>
              <a:ext cx="610940" cy="61094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758142" y="3068930"/>
            <a:ext cx="1018061" cy="1002758"/>
            <a:chOff x="1159980" y="3733526"/>
            <a:chExt cx="1357415" cy="1337010"/>
          </a:xfrm>
        </p:grpSpPr>
        <p:sp>
          <p:nvSpPr>
            <p:cNvPr id="8" name="Rectangle 7"/>
            <p:cNvSpPr/>
            <p:nvPr/>
          </p:nvSpPr>
          <p:spPr>
            <a:xfrm>
              <a:off x="1159980" y="3733526"/>
              <a:ext cx="845016" cy="1337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grpSp>
          <p:nvGrpSpPr>
            <p:cNvPr id="64" name="Group 63"/>
            <p:cNvGrpSpPr/>
            <p:nvPr/>
          </p:nvGrpSpPr>
          <p:grpSpPr>
            <a:xfrm>
              <a:off x="1223056" y="3996003"/>
              <a:ext cx="1294339" cy="864048"/>
              <a:chOff x="1619672" y="4283430"/>
              <a:chExt cx="1294339" cy="864048"/>
            </a:xfrm>
          </p:grpSpPr>
          <p:cxnSp>
            <p:nvCxnSpPr>
              <p:cNvPr id="65" name="Straight Connector 64"/>
              <p:cNvCxnSpPr/>
              <p:nvPr/>
            </p:nvCxnSpPr>
            <p:spPr>
              <a:xfrm flipH="1" flipV="1">
                <a:off x="1727672" y="4703252"/>
                <a:ext cx="304417" cy="44422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619672" y="4283430"/>
                <a:ext cx="216479" cy="432000"/>
                <a:chOff x="4109680" y="5075603"/>
                <a:chExt cx="216479" cy="432000"/>
              </a:xfrm>
            </p:grpSpPr>
            <p:cxnSp>
              <p:nvCxnSpPr>
                <p:cNvPr id="76" name="Straight Connector 75"/>
                <p:cNvCxnSpPr/>
                <p:nvPr/>
              </p:nvCxnSpPr>
              <p:spPr>
                <a:xfrm>
                  <a:off x="4217680" y="5075603"/>
                  <a:ext cx="0" cy="432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109680"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4218159"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1768172" y="4487252"/>
                <a:ext cx="216479" cy="432000"/>
                <a:chOff x="4109680" y="5075603"/>
                <a:chExt cx="216479" cy="432000"/>
              </a:xfrm>
            </p:grpSpPr>
            <p:cxnSp>
              <p:nvCxnSpPr>
                <p:cNvPr id="73" name="Straight Connector 72"/>
                <p:cNvCxnSpPr/>
                <p:nvPr/>
              </p:nvCxnSpPr>
              <p:spPr>
                <a:xfrm>
                  <a:off x="4217680" y="5075603"/>
                  <a:ext cx="0" cy="432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109680"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218159"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1914625" y="4715478"/>
                <a:ext cx="216479" cy="432000"/>
                <a:chOff x="4109680" y="5065889"/>
                <a:chExt cx="216479" cy="432000"/>
              </a:xfrm>
            </p:grpSpPr>
            <p:cxnSp>
              <p:nvCxnSpPr>
                <p:cNvPr id="70" name="Straight Connector 69"/>
                <p:cNvCxnSpPr/>
                <p:nvPr/>
              </p:nvCxnSpPr>
              <p:spPr>
                <a:xfrm>
                  <a:off x="4217680" y="5065889"/>
                  <a:ext cx="0" cy="432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109680"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218159"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p:cNvCxnSpPr/>
              <p:nvPr/>
            </p:nvCxnSpPr>
            <p:spPr>
              <a:xfrm>
                <a:off x="2022625" y="5137850"/>
                <a:ext cx="89138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17" name="Group 116"/>
          <p:cNvGrpSpPr/>
          <p:nvPr/>
        </p:nvGrpSpPr>
        <p:grpSpPr>
          <a:xfrm>
            <a:off x="229112" y="1464953"/>
            <a:ext cx="3358993" cy="1388733"/>
            <a:chOff x="-105558" y="1125214"/>
            <a:chExt cx="4478657" cy="1851644"/>
          </a:xfrm>
        </p:grpSpPr>
        <p:sp>
          <p:nvSpPr>
            <p:cNvPr id="13" name="TextBox 12"/>
            <p:cNvSpPr txBox="1"/>
            <p:nvPr/>
          </p:nvSpPr>
          <p:spPr>
            <a:xfrm>
              <a:off x="-105558" y="1125214"/>
              <a:ext cx="4478657" cy="584776"/>
            </a:xfrm>
            <a:prstGeom prst="rect">
              <a:avLst/>
            </a:prstGeom>
            <a:noFill/>
          </p:spPr>
          <p:txBody>
            <a:bodyPr wrap="square" rtlCol="0">
              <a:spAutoFit/>
            </a:bodyPr>
            <a:lstStyle/>
            <a:p>
              <a:r>
                <a:rPr lang="en-US" sz="1200" dirty="0">
                  <a:solidFill>
                    <a:schemeClr val="tx2"/>
                  </a:solidFill>
                  <a:latin typeface="Arial" pitchFamily="34" charset="0"/>
                  <a:cs typeface="Arial" pitchFamily="34" charset="0"/>
                </a:rPr>
                <a:t>Antenna, Antenna arrays </a:t>
              </a:r>
            </a:p>
            <a:p>
              <a:r>
                <a:rPr lang="en-US" sz="1050" i="1" dirty="0">
                  <a:solidFill>
                    <a:schemeClr val="tx2"/>
                  </a:solidFill>
                  <a:latin typeface="Arial" pitchFamily="34" charset="0"/>
                  <a:cs typeface="Arial" pitchFamily="34" charset="0"/>
                </a:rPr>
                <a:t>type of element, # elements, coupling, edge effects</a:t>
              </a:r>
              <a:endParaRPr lang="en-US" sz="1050" i="1" dirty="0">
                <a:latin typeface="Arial" pitchFamily="34" charset="0"/>
                <a:cs typeface="Arial" pitchFamily="34" charset="0"/>
              </a:endParaRPr>
            </a:p>
          </p:txBody>
        </p:sp>
        <p:cxnSp>
          <p:nvCxnSpPr>
            <p:cNvPr id="104" name="Straight Arrow Connector 103"/>
            <p:cNvCxnSpPr/>
            <p:nvPr/>
          </p:nvCxnSpPr>
          <p:spPr>
            <a:xfrm>
              <a:off x="342143" y="1719936"/>
              <a:ext cx="1938232" cy="1256922"/>
            </a:xfrm>
            <a:prstGeom prst="straightConnector1">
              <a:avLst/>
            </a:prstGeom>
            <a:ln w="22225">
              <a:solidFill>
                <a:schemeClr val="accent5">
                  <a:lumMod val="75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4307" y="1898119"/>
              <a:ext cx="3021218" cy="769441"/>
            </a:xfrm>
            <a:prstGeom prst="rect">
              <a:avLst/>
            </a:prstGeom>
            <a:solidFill>
              <a:schemeClr val="bg1"/>
            </a:solidFill>
            <a:ln w="19050">
              <a:solidFill>
                <a:schemeClr val="bg1">
                  <a:lumMod val="65000"/>
                </a:schemeClr>
              </a:solidFill>
            </a:ln>
          </p:spPr>
          <p:txBody>
            <a:bodyPr wrap="square" rtlCol="0">
              <a:spAutoFit/>
            </a:bodyPr>
            <a:lstStyle/>
            <a:p>
              <a:pPr marL="214313" indent="-214313">
                <a:buFont typeface="Arial" panose="020B0604020202020204" pitchFamily="34" charset="0"/>
                <a:buChar char="•"/>
              </a:pPr>
              <a:r>
                <a:rPr lang="en-US" sz="1050" b="1" dirty="0">
                  <a:solidFill>
                    <a:schemeClr val="accent4"/>
                  </a:solidFill>
                  <a:latin typeface="Arial" pitchFamily="34" charset="0"/>
                  <a:cs typeface="Arial" pitchFamily="34" charset="0"/>
                </a:rPr>
                <a:t>Antenna Toolbox</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Phased Array System Toolbox</a:t>
              </a:r>
            </a:p>
          </p:txBody>
        </p:sp>
      </p:grpSp>
      <p:grpSp>
        <p:nvGrpSpPr>
          <p:cNvPr id="118" name="Group 117"/>
          <p:cNvGrpSpPr/>
          <p:nvPr/>
        </p:nvGrpSpPr>
        <p:grpSpPr>
          <a:xfrm>
            <a:off x="189304" y="3883494"/>
            <a:ext cx="2565882" cy="2297614"/>
            <a:chOff x="86760" y="4009986"/>
            <a:chExt cx="3421176" cy="3063485"/>
          </a:xfrm>
        </p:grpSpPr>
        <p:sp>
          <p:nvSpPr>
            <p:cNvPr id="12" name="TextBox 11"/>
            <p:cNvSpPr txBox="1"/>
            <p:nvPr/>
          </p:nvSpPr>
          <p:spPr>
            <a:xfrm>
              <a:off x="107515" y="6273253"/>
              <a:ext cx="2220400" cy="800218"/>
            </a:xfrm>
            <a:prstGeom prst="rect">
              <a:avLst/>
            </a:prstGeom>
            <a:noFill/>
          </p:spPr>
          <p:txBody>
            <a:bodyPr wrap="square" rtlCol="0">
              <a:spAutoFit/>
            </a:bodyPr>
            <a:lstStyle/>
            <a:p>
              <a:r>
                <a:rPr lang="en-US" sz="1200" dirty="0">
                  <a:solidFill>
                    <a:schemeClr val="tx2"/>
                  </a:solidFill>
                  <a:latin typeface="Arial" pitchFamily="34" charset="0"/>
                  <a:cs typeface="Arial" pitchFamily="34" charset="0"/>
                </a:rPr>
                <a:t>Channel </a:t>
              </a:r>
            </a:p>
            <a:p>
              <a:r>
                <a:rPr lang="en-US" sz="1050" i="1" dirty="0">
                  <a:solidFill>
                    <a:schemeClr val="tx2"/>
                  </a:solidFill>
                  <a:latin typeface="Arial" pitchFamily="34" charset="0"/>
                  <a:cs typeface="Arial" pitchFamily="34" charset="0"/>
                </a:rPr>
                <a:t>interference, clutter, noise</a:t>
              </a:r>
            </a:p>
          </p:txBody>
        </p:sp>
        <p:cxnSp>
          <p:nvCxnSpPr>
            <p:cNvPr id="105" name="Straight Arrow Connector 104"/>
            <p:cNvCxnSpPr/>
            <p:nvPr/>
          </p:nvCxnSpPr>
          <p:spPr>
            <a:xfrm flipV="1">
              <a:off x="258772" y="4009986"/>
              <a:ext cx="1576536" cy="2288789"/>
            </a:xfrm>
            <a:prstGeom prst="straightConnector1">
              <a:avLst/>
            </a:prstGeom>
            <a:ln w="22225">
              <a:solidFill>
                <a:schemeClr val="accent5">
                  <a:lumMod val="75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6760" y="5589839"/>
              <a:ext cx="3421176" cy="553997"/>
            </a:xfrm>
            <a:prstGeom prst="rect">
              <a:avLst/>
            </a:prstGeom>
            <a:solidFill>
              <a:schemeClr val="bg1"/>
            </a:solidFill>
            <a:ln w="19050">
              <a:solidFill>
                <a:schemeClr val="bg1">
                  <a:lumMod val="65000"/>
                </a:schemeClr>
              </a:solidFill>
            </a:ln>
          </p:spPr>
          <p:txBody>
            <a:bodyPr wrap="square" rtlCol="0">
              <a:spAutoFit/>
            </a:bodyPr>
            <a:lstStyle/>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Communications System Toolbox</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Phased Array System Toolbox</a:t>
              </a:r>
            </a:p>
          </p:txBody>
        </p:sp>
      </p:grpSp>
      <p:grpSp>
        <p:nvGrpSpPr>
          <p:cNvPr id="116" name="Group 115"/>
          <p:cNvGrpSpPr/>
          <p:nvPr/>
        </p:nvGrpSpPr>
        <p:grpSpPr>
          <a:xfrm>
            <a:off x="3069966" y="4854505"/>
            <a:ext cx="3512236" cy="1370049"/>
            <a:chOff x="2569286" y="5246166"/>
            <a:chExt cx="4682981" cy="1826733"/>
          </a:xfrm>
        </p:grpSpPr>
        <p:sp>
          <p:nvSpPr>
            <p:cNvPr id="14" name="TextBox 13"/>
            <p:cNvSpPr txBox="1"/>
            <p:nvPr/>
          </p:nvSpPr>
          <p:spPr>
            <a:xfrm>
              <a:off x="2569286" y="6272680"/>
              <a:ext cx="4682981" cy="800219"/>
            </a:xfrm>
            <a:prstGeom prst="rect">
              <a:avLst/>
            </a:prstGeom>
            <a:noFill/>
          </p:spPr>
          <p:txBody>
            <a:bodyPr wrap="square" rtlCol="0">
              <a:spAutoFit/>
            </a:bodyPr>
            <a:lstStyle/>
            <a:p>
              <a:r>
                <a:rPr lang="en-US" sz="1200" dirty="0">
                  <a:solidFill>
                    <a:schemeClr val="tx2"/>
                  </a:solidFill>
                  <a:latin typeface="Arial" pitchFamily="34" charset="0"/>
                  <a:cs typeface="Arial" pitchFamily="34" charset="0"/>
                </a:rPr>
                <a:t>RF Impairments</a:t>
              </a:r>
            </a:p>
            <a:p>
              <a:r>
                <a:rPr lang="en-US" sz="1050" i="1" dirty="0">
                  <a:solidFill>
                    <a:schemeClr val="tx2"/>
                  </a:solidFill>
                  <a:latin typeface="Arial" pitchFamily="34" charset="0"/>
                  <a:cs typeface="Arial" pitchFamily="34" charset="0"/>
                </a:rPr>
                <a:t>frequency dependency, non-linearity, noise, mismatches</a:t>
              </a:r>
            </a:p>
          </p:txBody>
        </p:sp>
        <p:cxnSp>
          <p:nvCxnSpPr>
            <p:cNvPr id="132" name="Straight Arrow Connector 131"/>
            <p:cNvCxnSpPr/>
            <p:nvPr/>
          </p:nvCxnSpPr>
          <p:spPr>
            <a:xfrm flipV="1">
              <a:off x="3440620" y="5246166"/>
              <a:ext cx="961440" cy="1052610"/>
            </a:xfrm>
            <a:prstGeom prst="straightConnector1">
              <a:avLst/>
            </a:prstGeom>
            <a:ln w="22225">
              <a:solidFill>
                <a:schemeClr val="accent5">
                  <a:lumMod val="75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3604062" y="5610312"/>
              <a:ext cx="1452691" cy="769442"/>
            </a:xfrm>
            <a:prstGeom prst="rect">
              <a:avLst/>
            </a:prstGeom>
            <a:solidFill>
              <a:schemeClr val="bg1"/>
            </a:solidFill>
            <a:ln w="19050">
              <a:solidFill>
                <a:schemeClr val="bg1">
                  <a:lumMod val="65000"/>
                </a:schemeClr>
              </a:solidFill>
            </a:ln>
          </p:spPr>
          <p:txBody>
            <a:bodyPr wrap="square" rtlCol="0">
              <a:spAutoFit/>
            </a:bodyPr>
            <a:lstStyle/>
            <a:p>
              <a:pPr marL="214313" indent="-214313">
                <a:buFont typeface="Arial" panose="020B0604020202020204" pitchFamily="34" charset="0"/>
                <a:buChar char="•"/>
              </a:pPr>
              <a:r>
                <a:rPr lang="en-US" sz="1050" b="1" dirty="0">
                  <a:solidFill>
                    <a:schemeClr val="accent4"/>
                  </a:solidFill>
                  <a:latin typeface="Arial" pitchFamily="34" charset="0"/>
                  <a:cs typeface="Arial" pitchFamily="34" charset="0"/>
                </a:rPr>
                <a:t>SimRF</a:t>
              </a:r>
            </a:p>
            <a:p>
              <a:pPr marL="214313" indent="-214313">
                <a:buFont typeface="Arial" panose="020B0604020202020204" pitchFamily="34" charset="0"/>
                <a:buChar char="•"/>
              </a:pPr>
              <a:r>
                <a:rPr lang="en-US" sz="1050" b="1" dirty="0">
                  <a:solidFill>
                    <a:schemeClr val="accent4"/>
                  </a:solidFill>
                  <a:latin typeface="Arial" pitchFamily="34" charset="0"/>
                  <a:cs typeface="Arial" pitchFamily="34" charset="0"/>
                </a:rPr>
                <a:t>RF Toolbox</a:t>
              </a:r>
            </a:p>
          </p:txBody>
        </p:sp>
      </p:grpSp>
      <p:grpSp>
        <p:nvGrpSpPr>
          <p:cNvPr id="114" name="Group 113"/>
          <p:cNvGrpSpPr/>
          <p:nvPr/>
        </p:nvGrpSpPr>
        <p:grpSpPr>
          <a:xfrm>
            <a:off x="6715576" y="4714902"/>
            <a:ext cx="2361317" cy="1314045"/>
            <a:chOff x="6030321" y="5271395"/>
            <a:chExt cx="3148422" cy="1752060"/>
          </a:xfrm>
        </p:grpSpPr>
        <p:sp>
          <p:nvSpPr>
            <p:cNvPr id="136" name="TextBox 135"/>
            <p:cNvSpPr txBox="1"/>
            <p:nvPr/>
          </p:nvSpPr>
          <p:spPr>
            <a:xfrm>
              <a:off x="7498465" y="6654123"/>
              <a:ext cx="1268656" cy="369332"/>
            </a:xfrm>
            <a:prstGeom prst="rect">
              <a:avLst/>
            </a:prstGeom>
            <a:noFill/>
          </p:spPr>
          <p:txBody>
            <a:bodyPr wrap="square" rtlCol="0">
              <a:spAutoFit/>
            </a:bodyPr>
            <a:lstStyle/>
            <a:p>
              <a:r>
                <a:rPr lang="en-US" sz="1200" dirty="0">
                  <a:solidFill>
                    <a:schemeClr val="tx2"/>
                  </a:solidFill>
                  <a:latin typeface="Arial" pitchFamily="34" charset="0"/>
                  <a:cs typeface="Arial" pitchFamily="34" charset="0"/>
                </a:rPr>
                <a:t>Waveforms</a:t>
              </a:r>
              <a:endParaRPr lang="en-US" sz="1050" i="1" dirty="0">
                <a:solidFill>
                  <a:schemeClr val="tx2"/>
                </a:solidFill>
                <a:latin typeface="Arial" pitchFamily="34" charset="0"/>
                <a:cs typeface="Arial" pitchFamily="34" charset="0"/>
              </a:endParaRPr>
            </a:p>
          </p:txBody>
        </p:sp>
        <p:cxnSp>
          <p:nvCxnSpPr>
            <p:cNvPr id="137" name="Straight Arrow Connector 136"/>
            <p:cNvCxnSpPr/>
            <p:nvPr/>
          </p:nvCxnSpPr>
          <p:spPr>
            <a:xfrm flipH="1" flipV="1">
              <a:off x="7089474" y="5271395"/>
              <a:ext cx="981939" cy="1386005"/>
            </a:xfrm>
            <a:prstGeom prst="straightConnector1">
              <a:avLst/>
            </a:prstGeom>
            <a:ln w="22225">
              <a:solidFill>
                <a:schemeClr val="accent5">
                  <a:lumMod val="75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6030321" y="5504326"/>
              <a:ext cx="3148422" cy="984885"/>
            </a:xfrm>
            <a:prstGeom prst="rect">
              <a:avLst/>
            </a:prstGeom>
            <a:solidFill>
              <a:schemeClr val="bg1"/>
            </a:solidFill>
            <a:ln w="19050">
              <a:solidFill>
                <a:schemeClr val="bg1">
                  <a:lumMod val="65000"/>
                </a:schemeClr>
              </a:solidFill>
            </a:ln>
          </p:spPr>
          <p:txBody>
            <a:bodyPr wrap="square" rtlCol="0">
              <a:spAutoFit/>
            </a:bodyPr>
            <a:lstStyle/>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Phased Array System Toolbox</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Instrument Control Toolbox</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LTE System Toolbox</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WLAN System Toolbox</a:t>
              </a:r>
            </a:p>
          </p:txBody>
        </p:sp>
      </p:grpSp>
      <p:grpSp>
        <p:nvGrpSpPr>
          <p:cNvPr id="119" name="Group 118"/>
          <p:cNvGrpSpPr/>
          <p:nvPr/>
        </p:nvGrpSpPr>
        <p:grpSpPr>
          <a:xfrm>
            <a:off x="6436102" y="1565752"/>
            <a:ext cx="2539045" cy="1491019"/>
            <a:chOff x="5757291" y="660087"/>
            <a:chExt cx="3385393" cy="2144913"/>
          </a:xfrm>
        </p:grpSpPr>
        <p:cxnSp>
          <p:nvCxnSpPr>
            <p:cNvPr id="151" name="Straight Arrow Connector 150"/>
            <p:cNvCxnSpPr>
              <a:stCxn id="154" idx="2"/>
            </p:cNvCxnSpPr>
            <p:nvPr/>
          </p:nvCxnSpPr>
          <p:spPr>
            <a:xfrm flipH="1">
              <a:off x="7005018" y="1254317"/>
              <a:ext cx="431533" cy="1550683"/>
            </a:xfrm>
            <a:prstGeom prst="straightConnector1">
              <a:avLst/>
            </a:prstGeom>
            <a:ln w="22225">
              <a:solidFill>
                <a:schemeClr val="accent5">
                  <a:lumMod val="75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857060" y="660087"/>
              <a:ext cx="3158980" cy="594229"/>
            </a:xfrm>
            <a:prstGeom prst="rect">
              <a:avLst/>
            </a:prstGeom>
            <a:noFill/>
          </p:spPr>
          <p:txBody>
            <a:bodyPr wrap="square" rtlCol="0">
              <a:spAutoFit/>
            </a:bodyPr>
            <a:lstStyle/>
            <a:p>
              <a:r>
                <a:rPr lang="en-US" sz="1200" dirty="0">
                  <a:solidFill>
                    <a:schemeClr val="tx2"/>
                  </a:solidFill>
                  <a:latin typeface="Arial" pitchFamily="34" charset="0"/>
                  <a:cs typeface="Arial" pitchFamily="34" charset="0"/>
                </a:rPr>
                <a:t>Algorithms</a:t>
              </a:r>
            </a:p>
            <a:p>
              <a:r>
                <a:rPr lang="en-US" sz="1050" i="1" dirty="0" err="1">
                  <a:solidFill>
                    <a:schemeClr val="tx2"/>
                  </a:solidFill>
                  <a:latin typeface="Arial" pitchFamily="34" charset="0"/>
                  <a:cs typeface="Arial" pitchFamily="34" charset="0"/>
                </a:rPr>
                <a:t>beamforming</a:t>
              </a:r>
              <a:r>
                <a:rPr lang="en-US" sz="1050" i="1" dirty="0">
                  <a:solidFill>
                    <a:schemeClr val="tx2"/>
                  </a:solidFill>
                  <a:latin typeface="Arial" pitchFamily="34" charset="0"/>
                  <a:cs typeface="Arial" pitchFamily="34" charset="0"/>
                </a:rPr>
                <a:t>, </a:t>
              </a:r>
              <a:r>
                <a:rPr lang="en-US" sz="1050" i="1" dirty="0" err="1">
                  <a:solidFill>
                    <a:schemeClr val="tx2"/>
                  </a:solidFill>
                  <a:latin typeface="Arial" pitchFamily="34" charset="0"/>
                  <a:cs typeface="Arial" pitchFamily="34" charset="0"/>
                </a:rPr>
                <a:t>beamsteering</a:t>
              </a:r>
              <a:r>
                <a:rPr lang="en-US" sz="1050" i="1" dirty="0">
                  <a:solidFill>
                    <a:schemeClr val="tx2"/>
                  </a:solidFill>
                  <a:latin typeface="Arial" pitchFamily="34" charset="0"/>
                  <a:cs typeface="Arial" pitchFamily="34" charset="0"/>
                </a:rPr>
                <a:t>, MIMO</a:t>
              </a:r>
              <a:endParaRPr lang="en-US" sz="900" i="1" dirty="0">
                <a:solidFill>
                  <a:schemeClr val="tx2"/>
                </a:solidFill>
                <a:latin typeface="Arial" pitchFamily="34" charset="0"/>
                <a:cs typeface="Arial" pitchFamily="34" charset="0"/>
              </a:endParaRPr>
            </a:p>
          </p:txBody>
        </p:sp>
        <p:sp>
          <p:nvSpPr>
            <p:cNvPr id="155" name="TextBox 154"/>
            <p:cNvSpPr txBox="1"/>
            <p:nvPr/>
          </p:nvSpPr>
          <p:spPr>
            <a:xfrm>
              <a:off x="5757291" y="1434270"/>
              <a:ext cx="3385393" cy="1200328"/>
            </a:xfrm>
            <a:prstGeom prst="rect">
              <a:avLst/>
            </a:prstGeom>
            <a:solidFill>
              <a:schemeClr val="bg1"/>
            </a:solidFill>
            <a:ln w="19050">
              <a:solidFill>
                <a:schemeClr val="bg1">
                  <a:lumMod val="65000"/>
                </a:schemeClr>
              </a:solidFill>
            </a:ln>
          </p:spPr>
          <p:txBody>
            <a:bodyPr wrap="square" rtlCol="0">
              <a:spAutoFit/>
            </a:bodyPr>
            <a:lstStyle/>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Phased Array System Toolbox</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Communications System Toolbox</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LTE System Toolbox</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WLAN System Toolbox</a:t>
              </a:r>
            </a:p>
          </p:txBody>
        </p:sp>
      </p:grpSp>
      <p:grpSp>
        <p:nvGrpSpPr>
          <p:cNvPr id="115" name="Group 114"/>
          <p:cNvGrpSpPr/>
          <p:nvPr/>
        </p:nvGrpSpPr>
        <p:grpSpPr>
          <a:xfrm>
            <a:off x="3634753" y="1473676"/>
            <a:ext cx="2317444" cy="1292592"/>
            <a:chOff x="3067728" y="922628"/>
            <a:chExt cx="3089925" cy="1723456"/>
          </a:xfrm>
        </p:grpSpPr>
        <p:cxnSp>
          <p:nvCxnSpPr>
            <p:cNvPr id="107" name="Straight Arrow Connector 106"/>
            <p:cNvCxnSpPr/>
            <p:nvPr/>
          </p:nvCxnSpPr>
          <p:spPr>
            <a:xfrm>
              <a:off x="4752052" y="1479626"/>
              <a:ext cx="1405601" cy="1166458"/>
            </a:xfrm>
            <a:prstGeom prst="straightConnector1">
              <a:avLst/>
            </a:prstGeom>
            <a:ln w="22225">
              <a:solidFill>
                <a:schemeClr val="accent5">
                  <a:lumMod val="75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067728" y="1642047"/>
              <a:ext cx="2579925" cy="984885"/>
            </a:xfrm>
            <a:prstGeom prst="rect">
              <a:avLst/>
            </a:prstGeom>
            <a:solidFill>
              <a:schemeClr val="bg1"/>
            </a:solidFill>
            <a:ln w="19050">
              <a:solidFill>
                <a:schemeClr val="bg1">
                  <a:lumMod val="65000"/>
                </a:schemeClr>
              </a:solidFill>
            </a:ln>
          </p:spPr>
          <p:txBody>
            <a:bodyPr wrap="square" rtlCol="0">
              <a:spAutoFit/>
            </a:bodyPr>
            <a:lstStyle/>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Simulink (Simscape)</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DSP System Toolbox</a:t>
              </a:r>
            </a:p>
            <a:p>
              <a:pPr marL="214313" indent="-214313">
                <a:buFont typeface="Arial" panose="020B0604020202020204" pitchFamily="34" charset="0"/>
                <a:buChar char="•"/>
              </a:pPr>
              <a:r>
                <a:rPr lang="en-US" sz="1050" b="1" dirty="0">
                  <a:solidFill>
                    <a:schemeClr val="tx2"/>
                  </a:solidFill>
                  <a:latin typeface="Arial" pitchFamily="34" charset="0"/>
                  <a:cs typeface="Arial" pitchFamily="34" charset="0"/>
                </a:rPr>
                <a:t>Control System Toolbox </a:t>
              </a:r>
            </a:p>
          </p:txBody>
        </p:sp>
        <p:sp>
          <p:nvSpPr>
            <p:cNvPr id="109" name="TextBox 108"/>
            <p:cNvSpPr txBox="1"/>
            <p:nvPr/>
          </p:nvSpPr>
          <p:spPr>
            <a:xfrm>
              <a:off x="3434044" y="922628"/>
              <a:ext cx="2419010" cy="584776"/>
            </a:xfrm>
            <a:prstGeom prst="rect">
              <a:avLst/>
            </a:prstGeom>
            <a:noFill/>
          </p:spPr>
          <p:txBody>
            <a:bodyPr wrap="square" rtlCol="0">
              <a:spAutoFit/>
            </a:bodyPr>
            <a:lstStyle/>
            <a:p>
              <a:r>
                <a:rPr lang="en-US" sz="1200" dirty="0">
                  <a:solidFill>
                    <a:schemeClr val="tx2"/>
                  </a:solidFill>
                  <a:latin typeface="Arial" pitchFamily="34" charset="0"/>
                  <a:cs typeface="Arial" pitchFamily="34" charset="0"/>
                </a:rPr>
                <a:t>Mixed-Signal</a:t>
              </a:r>
            </a:p>
            <a:p>
              <a:r>
                <a:rPr lang="en-US" sz="1050" i="1" dirty="0">
                  <a:solidFill>
                    <a:schemeClr val="tx2"/>
                  </a:solidFill>
                  <a:latin typeface="Arial" pitchFamily="34" charset="0"/>
                  <a:cs typeface="Arial" pitchFamily="34" charset="0"/>
                </a:rPr>
                <a:t>Continuous &amp; discrete time</a:t>
              </a:r>
            </a:p>
          </p:txBody>
        </p:sp>
      </p:grpSp>
      <p:grpSp>
        <p:nvGrpSpPr>
          <p:cNvPr id="88" name="Group 87"/>
          <p:cNvGrpSpPr/>
          <p:nvPr/>
        </p:nvGrpSpPr>
        <p:grpSpPr>
          <a:xfrm>
            <a:off x="2884233" y="2989189"/>
            <a:ext cx="3269631" cy="1894270"/>
            <a:chOff x="2471500" y="2717719"/>
            <a:chExt cx="4359508" cy="2525692"/>
          </a:xfrm>
        </p:grpSpPr>
        <p:sp>
          <p:nvSpPr>
            <p:cNvPr id="96" name="Pentagon 95"/>
            <p:cNvSpPr/>
            <p:nvPr/>
          </p:nvSpPr>
          <p:spPr>
            <a:xfrm rot="10800000">
              <a:off x="5852600" y="4474464"/>
              <a:ext cx="978408" cy="594306"/>
            </a:xfrm>
            <a:prstGeom prst="homePlat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350" b="1" dirty="0">
                <a:solidFill>
                  <a:schemeClr val="tx2"/>
                </a:solidFill>
                <a:latin typeface="Arial" pitchFamily="34" charset="0"/>
                <a:cs typeface="Arial" pitchFamily="34" charset="0"/>
              </a:endParaRPr>
            </a:p>
          </p:txBody>
        </p:sp>
        <p:sp>
          <p:nvSpPr>
            <p:cNvPr id="87" name="TextBox 86"/>
            <p:cNvSpPr txBox="1"/>
            <p:nvPr/>
          </p:nvSpPr>
          <p:spPr>
            <a:xfrm>
              <a:off x="6008997" y="4560890"/>
              <a:ext cx="804067" cy="430887"/>
            </a:xfrm>
            <a:prstGeom prst="rect">
              <a:avLst/>
            </a:prstGeom>
            <a:noFill/>
          </p:spPr>
          <p:txBody>
            <a:bodyPr wrap="none" rtlCol="0">
              <a:spAutoFit/>
            </a:bodyPr>
            <a:lstStyle/>
            <a:p>
              <a:r>
                <a:rPr lang="en-US" sz="1500" b="1" dirty="0">
                  <a:solidFill>
                    <a:schemeClr val="tx2"/>
                  </a:solidFill>
                  <a:latin typeface="Arial" pitchFamily="34" charset="0"/>
                  <a:cs typeface="Arial" pitchFamily="34" charset="0"/>
                </a:rPr>
                <a:t>DAC</a:t>
              </a:r>
            </a:p>
          </p:txBody>
        </p:sp>
        <p:sp>
          <p:nvSpPr>
            <p:cNvPr id="128" name="TextBox 127"/>
            <p:cNvSpPr txBox="1"/>
            <p:nvPr/>
          </p:nvSpPr>
          <p:spPr>
            <a:xfrm>
              <a:off x="2472467" y="4812524"/>
              <a:ext cx="573235" cy="430887"/>
            </a:xfrm>
            <a:prstGeom prst="rect">
              <a:avLst/>
            </a:prstGeom>
            <a:noFill/>
          </p:spPr>
          <p:txBody>
            <a:bodyPr wrap="none" rtlCol="0">
              <a:spAutoFit/>
            </a:bodyPr>
            <a:lstStyle/>
            <a:p>
              <a:r>
                <a:rPr lang="en-US" sz="1500" b="1" dirty="0">
                  <a:solidFill>
                    <a:schemeClr val="tx2"/>
                  </a:solidFill>
                  <a:latin typeface="Arial" pitchFamily="34" charset="0"/>
                  <a:cs typeface="Arial" pitchFamily="34" charset="0"/>
                </a:rPr>
                <a:t>TX</a:t>
              </a:r>
            </a:p>
          </p:txBody>
        </p:sp>
        <p:sp>
          <p:nvSpPr>
            <p:cNvPr id="129" name="TextBox 128"/>
            <p:cNvSpPr txBox="1"/>
            <p:nvPr/>
          </p:nvSpPr>
          <p:spPr>
            <a:xfrm>
              <a:off x="2471500" y="2717719"/>
              <a:ext cx="603157" cy="430886"/>
            </a:xfrm>
            <a:prstGeom prst="rect">
              <a:avLst/>
            </a:prstGeom>
            <a:noFill/>
          </p:spPr>
          <p:txBody>
            <a:bodyPr wrap="none" rtlCol="0">
              <a:spAutoFit/>
            </a:bodyPr>
            <a:lstStyle/>
            <a:p>
              <a:r>
                <a:rPr lang="en-US" sz="1500" b="1" dirty="0">
                  <a:solidFill>
                    <a:schemeClr val="tx2"/>
                  </a:solidFill>
                  <a:latin typeface="Arial" pitchFamily="34" charset="0"/>
                  <a:cs typeface="Arial" pitchFamily="34" charset="0"/>
                </a:rPr>
                <a:t>RX</a:t>
              </a:r>
            </a:p>
          </p:txBody>
        </p:sp>
      </p:grpSp>
      <p:grpSp>
        <p:nvGrpSpPr>
          <p:cNvPr id="89" name="Group 88"/>
          <p:cNvGrpSpPr/>
          <p:nvPr/>
        </p:nvGrpSpPr>
        <p:grpSpPr>
          <a:xfrm>
            <a:off x="5382942" y="3054201"/>
            <a:ext cx="741920" cy="445730"/>
            <a:chOff x="5765437" y="2792344"/>
            <a:chExt cx="989226" cy="594306"/>
          </a:xfrm>
        </p:grpSpPr>
        <p:sp>
          <p:nvSpPr>
            <p:cNvPr id="2" name="Pentagon 1"/>
            <p:cNvSpPr/>
            <p:nvPr/>
          </p:nvSpPr>
          <p:spPr>
            <a:xfrm rot="10800000">
              <a:off x="5765437" y="2792344"/>
              <a:ext cx="978408" cy="594306"/>
            </a:xfrm>
            <a:prstGeom prst="homePlat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350" b="1" dirty="0">
                <a:solidFill>
                  <a:schemeClr val="tx2"/>
                </a:solidFill>
                <a:latin typeface="Arial" pitchFamily="34" charset="0"/>
                <a:cs typeface="Arial" pitchFamily="34" charset="0"/>
              </a:endParaRPr>
            </a:p>
          </p:txBody>
        </p:sp>
        <p:sp>
          <p:nvSpPr>
            <p:cNvPr id="110" name="TextBox 109"/>
            <p:cNvSpPr txBox="1"/>
            <p:nvPr/>
          </p:nvSpPr>
          <p:spPr>
            <a:xfrm>
              <a:off x="5950596" y="2888681"/>
              <a:ext cx="804067" cy="430886"/>
            </a:xfrm>
            <a:prstGeom prst="rect">
              <a:avLst/>
            </a:prstGeom>
            <a:noFill/>
          </p:spPr>
          <p:txBody>
            <a:bodyPr wrap="none" rtlCol="0">
              <a:spAutoFit/>
            </a:bodyPr>
            <a:lstStyle/>
            <a:p>
              <a:r>
                <a:rPr lang="en-US" sz="1500" b="1" dirty="0">
                  <a:solidFill>
                    <a:schemeClr val="tx2"/>
                  </a:solidFill>
                  <a:latin typeface="Arial" pitchFamily="34" charset="0"/>
                  <a:cs typeface="Arial" pitchFamily="34" charset="0"/>
                </a:rPr>
                <a:t>ADC</a:t>
              </a:r>
            </a:p>
          </p:txBody>
        </p:sp>
      </p:grpSp>
      <p:cxnSp>
        <p:nvCxnSpPr>
          <p:cNvPr id="98" name="Elbow Connector 97"/>
          <p:cNvCxnSpPr/>
          <p:nvPr/>
        </p:nvCxnSpPr>
        <p:spPr>
          <a:xfrm flipV="1">
            <a:off x="6209595" y="3031141"/>
            <a:ext cx="186266" cy="183220"/>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1" name="Elbow Connector 120"/>
          <p:cNvCxnSpPr/>
          <p:nvPr/>
        </p:nvCxnSpPr>
        <p:spPr>
          <a:xfrm flipV="1">
            <a:off x="6219608" y="4292158"/>
            <a:ext cx="186266" cy="183220"/>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12" name="Freeform 111"/>
          <p:cNvSpPr/>
          <p:nvPr/>
        </p:nvSpPr>
        <p:spPr>
          <a:xfrm>
            <a:off x="5154008" y="3080877"/>
            <a:ext cx="198911" cy="142198"/>
          </a:xfrm>
          <a:custGeom>
            <a:avLst/>
            <a:gdLst>
              <a:gd name="connsiteX0" fmla="*/ 0 w 397566"/>
              <a:gd name="connsiteY0" fmla="*/ 156927 h 421979"/>
              <a:gd name="connsiteX1" fmla="*/ 198783 w 397566"/>
              <a:gd name="connsiteY1" fmla="*/ 11153 h 421979"/>
              <a:gd name="connsiteX2" fmla="*/ 265044 w 397566"/>
              <a:gd name="connsiteY2" fmla="*/ 421970 h 421979"/>
              <a:gd name="connsiteX3" fmla="*/ 371061 w 397566"/>
              <a:gd name="connsiteY3" fmla="*/ 24405 h 421979"/>
              <a:gd name="connsiteX4" fmla="*/ 397566 w 397566"/>
              <a:gd name="connsiteY4" fmla="*/ 382214 h 42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566" h="421979">
                <a:moveTo>
                  <a:pt x="0" y="156927"/>
                </a:moveTo>
                <a:cubicBezTo>
                  <a:pt x="77304" y="61953"/>
                  <a:pt x="154609" y="-33021"/>
                  <a:pt x="198783" y="11153"/>
                </a:cubicBezTo>
                <a:cubicBezTo>
                  <a:pt x="242957" y="55327"/>
                  <a:pt x="236331" y="419761"/>
                  <a:pt x="265044" y="421970"/>
                </a:cubicBezTo>
                <a:cubicBezTo>
                  <a:pt x="293757" y="424179"/>
                  <a:pt x="348974" y="31031"/>
                  <a:pt x="371061" y="24405"/>
                </a:cubicBezTo>
                <a:cubicBezTo>
                  <a:pt x="393148" y="17779"/>
                  <a:pt x="395357" y="199996"/>
                  <a:pt x="397566" y="382214"/>
                </a:cubicBez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Freeform 125"/>
          <p:cNvSpPr/>
          <p:nvPr/>
        </p:nvSpPr>
        <p:spPr>
          <a:xfrm>
            <a:off x="5177972" y="4316517"/>
            <a:ext cx="198911" cy="142198"/>
          </a:xfrm>
          <a:custGeom>
            <a:avLst/>
            <a:gdLst>
              <a:gd name="connsiteX0" fmla="*/ 0 w 397566"/>
              <a:gd name="connsiteY0" fmla="*/ 156927 h 421979"/>
              <a:gd name="connsiteX1" fmla="*/ 198783 w 397566"/>
              <a:gd name="connsiteY1" fmla="*/ 11153 h 421979"/>
              <a:gd name="connsiteX2" fmla="*/ 265044 w 397566"/>
              <a:gd name="connsiteY2" fmla="*/ 421970 h 421979"/>
              <a:gd name="connsiteX3" fmla="*/ 371061 w 397566"/>
              <a:gd name="connsiteY3" fmla="*/ 24405 h 421979"/>
              <a:gd name="connsiteX4" fmla="*/ 397566 w 397566"/>
              <a:gd name="connsiteY4" fmla="*/ 382214 h 42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566" h="421979">
                <a:moveTo>
                  <a:pt x="0" y="156927"/>
                </a:moveTo>
                <a:cubicBezTo>
                  <a:pt x="77304" y="61953"/>
                  <a:pt x="154609" y="-33021"/>
                  <a:pt x="198783" y="11153"/>
                </a:cubicBezTo>
                <a:cubicBezTo>
                  <a:pt x="242957" y="55327"/>
                  <a:pt x="236331" y="419761"/>
                  <a:pt x="265044" y="421970"/>
                </a:cubicBezTo>
                <a:cubicBezTo>
                  <a:pt x="293757" y="424179"/>
                  <a:pt x="348974" y="31031"/>
                  <a:pt x="371061" y="24405"/>
                </a:cubicBezTo>
                <a:cubicBezTo>
                  <a:pt x="393148" y="17779"/>
                  <a:pt x="395357" y="199996"/>
                  <a:pt x="397566" y="382214"/>
                </a:cubicBez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 name="Group 10"/>
          <p:cNvGrpSpPr/>
          <p:nvPr/>
        </p:nvGrpSpPr>
        <p:grpSpPr>
          <a:xfrm>
            <a:off x="6491846" y="2893638"/>
            <a:ext cx="307343" cy="543294"/>
            <a:chOff x="8806106" y="2581573"/>
            <a:chExt cx="409791" cy="724392"/>
          </a:xfrm>
        </p:grpSpPr>
        <p:cxnSp>
          <p:nvCxnSpPr>
            <p:cNvPr id="5" name="Straight Connector 4"/>
            <p:cNvCxnSpPr/>
            <p:nvPr/>
          </p:nvCxnSpPr>
          <p:spPr>
            <a:xfrm flipV="1">
              <a:off x="8806106" y="2862699"/>
              <a:ext cx="224888" cy="44326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73099" y="2581573"/>
              <a:ext cx="342798" cy="338555"/>
            </a:xfrm>
            <a:prstGeom prst="rect">
              <a:avLst/>
            </a:prstGeom>
            <a:noFill/>
          </p:spPr>
          <p:txBody>
            <a:bodyPr wrap="square" rtlCol="0">
              <a:spAutoFit/>
            </a:bodyPr>
            <a:lstStyle/>
            <a:p>
              <a:r>
                <a:rPr lang="en-GB" sz="1050" dirty="0">
                  <a:solidFill>
                    <a:schemeClr val="tx2"/>
                  </a:solidFill>
                  <a:latin typeface="Arial" pitchFamily="34" charset="0"/>
                  <a:cs typeface="Arial" pitchFamily="34" charset="0"/>
                </a:rPr>
                <a:t>N</a:t>
              </a:r>
            </a:p>
          </p:txBody>
        </p:sp>
      </p:grpSp>
      <p:grpSp>
        <p:nvGrpSpPr>
          <p:cNvPr id="83" name="Group 82"/>
          <p:cNvGrpSpPr/>
          <p:nvPr/>
        </p:nvGrpSpPr>
        <p:grpSpPr>
          <a:xfrm>
            <a:off x="6460684" y="4132396"/>
            <a:ext cx="307343" cy="543294"/>
            <a:chOff x="8806106" y="2581573"/>
            <a:chExt cx="409791" cy="724392"/>
          </a:xfrm>
        </p:grpSpPr>
        <p:cxnSp>
          <p:nvCxnSpPr>
            <p:cNvPr id="84" name="Straight Connector 83"/>
            <p:cNvCxnSpPr/>
            <p:nvPr/>
          </p:nvCxnSpPr>
          <p:spPr>
            <a:xfrm flipV="1">
              <a:off x="8806106" y="2862699"/>
              <a:ext cx="224888" cy="44326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873099" y="2581573"/>
              <a:ext cx="342798" cy="338555"/>
            </a:xfrm>
            <a:prstGeom prst="rect">
              <a:avLst/>
            </a:prstGeom>
            <a:noFill/>
          </p:spPr>
          <p:txBody>
            <a:bodyPr wrap="square" rtlCol="0">
              <a:spAutoFit/>
            </a:bodyPr>
            <a:lstStyle/>
            <a:p>
              <a:r>
                <a:rPr lang="en-GB" sz="1050" dirty="0">
                  <a:solidFill>
                    <a:schemeClr val="tx2"/>
                  </a:solidFill>
                  <a:latin typeface="Arial" pitchFamily="34" charset="0"/>
                  <a:cs typeface="Arial" pitchFamily="34" charset="0"/>
                </a:rPr>
                <a:t>N</a:t>
              </a:r>
            </a:p>
          </p:txBody>
        </p:sp>
      </p:grpSp>
    </p:spTree>
    <p:extLst>
      <p:ext uri="{BB962C8B-B14F-4D97-AF65-F5344CB8AC3E}">
        <p14:creationId xmlns:p14="http://schemas.microsoft.com/office/powerpoint/2010/main" val="219936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How else can MathWorks tools be used in Wireless Communications system design?</a:t>
            </a:r>
          </a:p>
        </p:txBody>
      </p:sp>
      <p:pic>
        <p:nvPicPr>
          <p:cNvPr id="4" name="Picture 3"/>
          <p:cNvPicPr>
            <a:picLocks noChangeAspect="1"/>
          </p:cNvPicPr>
          <p:nvPr/>
        </p:nvPicPr>
        <p:blipFill>
          <a:blip r:embed="rId2"/>
          <a:stretch>
            <a:fillRect/>
          </a:stretch>
        </p:blipFill>
        <p:spPr>
          <a:xfrm>
            <a:off x="2455101" y="2560638"/>
            <a:ext cx="4534422" cy="2832546"/>
          </a:xfrm>
          <a:prstGeom prst="rect">
            <a:avLst/>
          </a:prstGeom>
        </p:spPr>
      </p:pic>
      <p:sp>
        <p:nvSpPr>
          <p:cNvPr id="5" name="TextBox 4"/>
          <p:cNvSpPr txBox="1"/>
          <p:nvPr/>
        </p:nvSpPr>
        <p:spPr>
          <a:xfrm>
            <a:off x="1778696" y="5614885"/>
            <a:ext cx="5941883" cy="369332"/>
          </a:xfrm>
          <a:prstGeom prst="rect">
            <a:avLst/>
          </a:prstGeom>
          <a:noFill/>
        </p:spPr>
        <p:txBody>
          <a:bodyPr wrap="none" rtlCol="0">
            <a:spAutoFit/>
          </a:bodyPr>
          <a:lstStyle/>
          <a:p>
            <a:r>
              <a:rPr lang="en-US" dirty="0"/>
              <a:t> Wireless Solution web page:  </a:t>
            </a:r>
            <a:r>
              <a:rPr lang="en-US" u="sng" dirty="0">
                <a:hlinkClick r:id="rId3"/>
              </a:rPr>
              <a:t>www.mathworks.com/wireless</a:t>
            </a:r>
            <a:r>
              <a:rPr lang="en-US" dirty="0"/>
              <a:t> </a:t>
            </a:r>
          </a:p>
        </p:txBody>
      </p:sp>
    </p:spTree>
    <p:extLst>
      <p:ext uri="{BB962C8B-B14F-4D97-AF65-F5344CB8AC3E}">
        <p14:creationId xmlns:p14="http://schemas.microsoft.com/office/powerpoint/2010/main" val="1854858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9036"/>
            <a:ext cx="8229600" cy="1821602"/>
          </a:xfrm>
        </p:spPr>
        <p:txBody>
          <a:bodyPr/>
          <a:lstStyle/>
          <a:p>
            <a:r>
              <a:rPr lang="en-US" dirty="0"/>
              <a:t>Wrap up</a:t>
            </a:r>
          </a:p>
        </p:txBody>
      </p:sp>
      <p:sp>
        <p:nvSpPr>
          <p:cNvPr id="3" name="Content Placeholder 2"/>
          <p:cNvSpPr>
            <a:spLocks noGrp="1"/>
          </p:cNvSpPr>
          <p:nvPr>
            <p:ph idx="1"/>
          </p:nvPr>
        </p:nvSpPr>
        <p:spPr>
          <a:xfrm>
            <a:off x="457200" y="2242158"/>
            <a:ext cx="8421130" cy="3301391"/>
          </a:xfrm>
        </p:spPr>
        <p:txBody>
          <a:bodyPr>
            <a:normAutofit fontScale="70000" lnSpcReduction="20000"/>
          </a:bodyPr>
          <a:lstStyle/>
          <a:p>
            <a:r>
              <a:rPr lang="en-US" dirty="0"/>
              <a:t>We went over the use of a new MATLAB based application, ‘RF Budget Analyzer’ and how it can be used in place of Excel spreadsheets.</a:t>
            </a:r>
          </a:p>
          <a:p>
            <a:endParaRPr lang="en-US" dirty="0"/>
          </a:p>
          <a:p>
            <a:r>
              <a:rPr lang="en-US" dirty="0"/>
              <a:t>We talked about how antenna element and array what-if scenarios can be explored using the MATLAB extension Antenna Toolbox.</a:t>
            </a:r>
          </a:p>
          <a:p>
            <a:endParaRPr lang="en-US" dirty="0"/>
          </a:p>
          <a:p>
            <a:r>
              <a:rPr lang="en-US" dirty="0"/>
              <a:t>You were showed how MathWorks tools can be used to develop a very comprehensive system model of a MIMO Communication System.</a:t>
            </a:r>
          </a:p>
          <a:p>
            <a:endParaRPr lang="en-US" sz="1500" dirty="0"/>
          </a:p>
        </p:txBody>
      </p:sp>
    </p:spTree>
    <p:custDataLst>
      <p:tags r:id="rId1"/>
    </p:custDataLst>
    <p:extLst>
      <p:ext uri="{BB962C8B-B14F-4D97-AF65-F5344CB8AC3E}">
        <p14:creationId xmlns:p14="http://schemas.microsoft.com/office/powerpoint/2010/main" val="472486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Thanks for your attention</a:t>
            </a:r>
            <a:br>
              <a:rPr lang="en-US" dirty="0"/>
            </a:br>
            <a:br>
              <a:rPr lang="en-US" dirty="0"/>
            </a:br>
            <a:r>
              <a:rPr lang="en-US" dirty="0"/>
              <a:t>Questions?</a:t>
            </a:r>
          </a:p>
        </p:txBody>
      </p:sp>
    </p:spTree>
    <p:extLst>
      <p:ext uri="{BB962C8B-B14F-4D97-AF65-F5344CB8AC3E}">
        <p14:creationId xmlns:p14="http://schemas.microsoft.com/office/powerpoint/2010/main" val="2311507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vert="horz" lIns="68579" tIns="34289" rIns="68579" bIns="34289" rtlCol="0" anchor="t" anchorCtr="0">
            <a:noAutofit/>
          </a:bodyPr>
          <a:lstStyle/>
          <a:p>
            <a:pPr algn="ctr" eaLnBrk="1" hangingPunct="1">
              <a:lnSpc>
                <a:spcPct val="90000"/>
              </a:lnSpc>
            </a:pPr>
            <a:r>
              <a:rPr lang="en-US" altLang="en-US" dirty="0"/>
              <a:t>Phased Array System Toolbox training course outline</a:t>
            </a:r>
          </a:p>
        </p:txBody>
      </p:sp>
      <p:sp>
        <p:nvSpPr>
          <p:cNvPr id="8" name="Text Box 3"/>
          <p:cNvSpPr txBox="1">
            <a:spLocks noChangeArrowheads="1"/>
          </p:cNvSpPr>
          <p:nvPr/>
        </p:nvSpPr>
        <p:spPr bwMode="auto">
          <a:xfrm>
            <a:off x="1543050" y="3486150"/>
            <a:ext cx="6115050" cy="1771650"/>
          </a:xfrm>
          <a:prstGeom prst="rect">
            <a:avLst/>
          </a:prstGeom>
          <a:noFill/>
          <a:ln w="9525">
            <a:noFill/>
            <a:miter lim="800000"/>
            <a:headEnd/>
            <a:tailEnd/>
          </a:ln>
        </p:spPr>
        <p:txBody>
          <a:bodyPr bIns="0" spcCol="182880"/>
          <a:lstStyle/>
          <a:p>
            <a:pPr marL="214313" indent="-214313">
              <a:spcBef>
                <a:spcPts val="450"/>
              </a:spcBef>
              <a:buClr>
                <a:schemeClr val="tx1"/>
              </a:buClr>
              <a:buFont typeface="Arial" panose="020B0604020202020204" pitchFamily="34" charset="0"/>
              <a:buChar char="•"/>
              <a:defRPr/>
            </a:pPr>
            <a:r>
              <a:rPr lang="en-US" sz="1500" dirty="0">
                <a:latin typeface="Arial" charset="0"/>
              </a:rPr>
              <a:t>Introduction</a:t>
            </a:r>
          </a:p>
          <a:p>
            <a:pPr marL="214313" indent="-214313">
              <a:spcBef>
                <a:spcPts val="450"/>
              </a:spcBef>
              <a:buClr>
                <a:schemeClr val="tx1"/>
              </a:buClr>
              <a:buFont typeface="Arial" panose="020B0604020202020204" pitchFamily="34" charset="0"/>
              <a:buChar char="•"/>
              <a:defRPr/>
            </a:pPr>
            <a:r>
              <a:rPr lang="en-US" sz="1500" dirty="0">
                <a:latin typeface="Arial" charset="0"/>
              </a:rPr>
              <a:t>Design and analyze phased arrays </a:t>
            </a:r>
          </a:p>
          <a:p>
            <a:pPr marL="214313" indent="-214313">
              <a:spcBef>
                <a:spcPts val="450"/>
              </a:spcBef>
              <a:buClr>
                <a:schemeClr val="tx1"/>
              </a:buClr>
              <a:buFont typeface="Arial" panose="020B0604020202020204" pitchFamily="34" charset="0"/>
              <a:buChar char="•"/>
              <a:defRPr/>
            </a:pPr>
            <a:r>
              <a:rPr lang="en-US" sz="1500" dirty="0">
                <a:latin typeface="Arial" charset="0"/>
              </a:rPr>
              <a:t>Design and Model Components of a Wireless System </a:t>
            </a:r>
          </a:p>
          <a:p>
            <a:pPr marL="214313" indent="-214313">
              <a:spcBef>
                <a:spcPts val="450"/>
              </a:spcBef>
              <a:buClr>
                <a:schemeClr val="tx1"/>
              </a:buClr>
              <a:buFont typeface="Arial" panose="020B0604020202020204" pitchFamily="34" charset="0"/>
              <a:buChar char="•"/>
              <a:defRPr/>
            </a:pPr>
            <a:r>
              <a:rPr lang="en-US" sz="1500" dirty="0">
                <a:latin typeface="Arial" charset="0"/>
              </a:rPr>
              <a:t>Model and integrate spatial signal processing algorithms </a:t>
            </a:r>
          </a:p>
          <a:p>
            <a:pPr marL="214313" indent="-214313">
              <a:spcBef>
                <a:spcPts val="450"/>
              </a:spcBef>
              <a:buClr>
                <a:schemeClr val="tx1"/>
              </a:buClr>
              <a:buFont typeface="Arial" panose="020B0604020202020204" pitchFamily="34" charset="0"/>
              <a:buChar char="•"/>
              <a:defRPr/>
            </a:pPr>
            <a:r>
              <a:rPr lang="en-US" sz="1500" dirty="0">
                <a:latin typeface="Arial" charset="0"/>
              </a:rPr>
              <a:t>Model antenna patterns and mutual coupling</a:t>
            </a:r>
          </a:p>
          <a:p>
            <a:pPr marL="214313" indent="-214313">
              <a:spcBef>
                <a:spcPts val="450"/>
              </a:spcBef>
              <a:buClr>
                <a:schemeClr val="tx1"/>
              </a:buClr>
              <a:buFont typeface="Arial" panose="020B0604020202020204" pitchFamily="34" charset="0"/>
              <a:buChar char="•"/>
              <a:defRPr/>
            </a:pPr>
            <a:r>
              <a:rPr lang="en-US" sz="1500" dirty="0">
                <a:latin typeface="Arial" charset="0"/>
              </a:rPr>
              <a:t>Antenna Patterns and Mutual Coupling</a:t>
            </a:r>
          </a:p>
          <a:p>
            <a:pPr marL="214313" indent="-214313">
              <a:spcBef>
                <a:spcPts val="450"/>
              </a:spcBef>
              <a:buClr>
                <a:schemeClr val="tx1"/>
              </a:buClr>
              <a:buFont typeface="Arial" panose="020B0604020202020204" pitchFamily="34" charset="0"/>
              <a:buChar char="•"/>
              <a:defRPr/>
            </a:pPr>
            <a:r>
              <a:rPr lang="en-US" sz="1500" dirty="0">
                <a:latin typeface="Arial" charset="0"/>
              </a:rPr>
              <a:t>Advanced Topics</a:t>
            </a:r>
          </a:p>
          <a:p>
            <a:pPr marL="88106" indent="-88106">
              <a:lnSpc>
                <a:spcPct val="75000"/>
              </a:lnSpc>
              <a:buClr>
                <a:schemeClr val="tx1"/>
              </a:buClr>
              <a:buFont typeface="Arial" pitchFamily="34" charset="0"/>
              <a:buChar char="•"/>
              <a:defRPr/>
            </a:pPr>
            <a:endParaRPr lang="en-US" sz="600" dirty="0">
              <a:latin typeface="Arial" charset="0"/>
            </a:endParaRPr>
          </a:p>
          <a:p>
            <a:pPr marL="85725" indent="-85725">
              <a:buClr>
                <a:srgbClr val="F08F00"/>
              </a:buClr>
              <a:defRPr/>
            </a:pPr>
            <a:endParaRPr lang="en-US" sz="825" dirty="0">
              <a:latin typeface="Arial" charset="0"/>
            </a:endParaRPr>
          </a:p>
          <a:p>
            <a:pPr marL="88106" indent="-88106">
              <a:lnSpc>
                <a:spcPct val="75000"/>
              </a:lnSpc>
              <a:buClr>
                <a:schemeClr val="tx1"/>
              </a:buClr>
              <a:buFont typeface="Arial" pitchFamily="34" charset="0"/>
              <a:buChar char="•"/>
              <a:defRPr/>
            </a:pPr>
            <a:endParaRPr lang="en-US" sz="600" dirty="0">
              <a:latin typeface="Arial" charset="0"/>
            </a:endParaRPr>
          </a:p>
        </p:txBody>
      </p:sp>
      <p:sp>
        <p:nvSpPr>
          <p:cNvPr id="6" name="Rounded Rectangle 5"/>
          <p:cNvSpPr/>
          <p:nvPr/>
        </p:nvSpPr>
        <p:spPr>
          <a:xfrm>
            <a:off x="2000250" y="1771650"/>
            <a:ext cx="896241" cy="502913"/>
          </a:xfrm>
          <a:prstGeom prst="roundRect">
            <a:avLst/>
          </a:prstGeom>
          <a:ln w="127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tx1"/>
                </a:solidFill>
                <a:latin typeface="Arial" pitchFamily="34" charset="0"/>
                <a:cs typeface="Arial" pitchFamily="34" charset="0"/>
              </a:rPr>
              <a:t>Waveform</a:t>
            </a:r>
            <a:br>
              <a:rPr lang="en-US" sz="975" b="1" dirty="0">
                <a:solidFill>
                  <a:schemeClr val="tx1"/>
                </a:solidFill>
                <a:latin typeface="Arial" pitchFamily="34" charset="0"/>
                <a:cs typeface="Arial" pitchFamily="34" charset="0"/>
              </a:rPr>
            </a:br>
            <a:r>
              <a:rPr lang="en-US" sz="975" b="1" dirty="0">
                <a:solidFill>
                  <a:schemeClr val="tx1"/>
                </a:solidFill>
                <a:latin typeface="Arial" pitchFamily="34" charset="0"/>
                <a:cs typeface="Arial" pitchFamily="34" charset="0"/>
              </a:rPr>
              <a:t>Generator</a:t>
            </a:r>
          </a:p>
        </p:txBody>
      </p:sp>
      <p:sp>
        <p:nvSpPr>
          <p:cNvPr id="7" name="Rounded Rectangle 6"/>
          <p:cNvSpPr/>
          <p:nvPr/>
        </p:nvSpPr>
        <p:spPr>
          <a:xfrm>
            <a:off x="3189966" y="1773328"/>
            <a:ext cx="896241" cy="501238"/>
          </a:xfrm>
          <a:prstGeom prst="roundRect">
            <a:avLst/>
          </a:prstGeom>
          <a:ln w="127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Transmitter</a:t>
            </a:r>
          </a:p>
        </p:txBody>
      </p:sp>
      <p:sp>
        <p:nvSpPr>
          <p:cNvPr id="9" name="Rounded Rectangle 8"/>
          <p:cNvSpPr/>
          <p:nvPr/>
        </p:nvSpPr>
        <p:spPr>
          <a:xfrm>
            <a:off x="4379681" y="1773328"/>
            <a:ext cx="896241" cy="502913"/>
          </a:xfrm>
          <a:prstGeom prst="roundRect">
            <a:avLst/>
          </a:prstGeom>
          <a:ln w="127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tx1"/>
                </a:solidFill>
                <a:latin typeface="Arial" pitchFamily="34" charset="0"/>
                <a:cs typeface="Arial" pitchFamily="34" charset="0"/>
              </a:rPr>
              <a:t>Transmit</a:t>
            </a:r>
            <a:br>
              <a:rPr lang="en-US" sz="975" b="1" dirty="0">
                <a:solidFill>
                  <a:schemeClr val="tx1"/>
                </a:solidFill>
                <a:latin typeface="Arial" pitchFamily="34" charset="0"/>
                <a:cs typeface="Arial" pitchFamily="34" charset="0"/>
              </a:rPr>
            </a:br>
            <a:r>
              <a:rPr lang="en-US" sz="975" b="1" dirty="0">
                <a:solidFill>
                  <a:schemeClr val="tx1"/>
                </a:solidFill>
                <a:latin typeface="Arial" pitchFamily="34" charset="0"/>
                <a:cs typeface="Arial" pitchFamily="34" charset="0"/>
              </a:rPr>
              <a:t>Array</a:t>
            </a:r>
          </a:p>
        </p:txBody>
      </p:sp>
      <p:sp>
        <p:nvSpPr>
          <p:cNvPr id="11" name="Rounded Rectangle 10"/>
          <p:cNvSpPr/>
          <p:nvPr/>
        </p:nvSpPr>
        <p:spPr>
          <a:xfrm>
            <a:off x="2014308" y="2891073"/>
            <a:ext cx="896241" cy="502913"/>
          </a:xfrm>
          <a:prstGeom prst="roundRect">
            <a:avLst/>
          </a:prstGeom>
          <a:solidFill>
            <a:schemeClr val="accent4">
              <a:lumMod val="20000"/>
              <a:lumOff val="80000"/>
            </a:schemeClr>
          </a:solidFill>
          <a:ln w="1270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Signal</a:t>
            </a:r>
            <a:br>
              <a:rPr lang="en-US" sz="900" b="1" dirty="0">
                <a:solidFill>
                  <a:schemeClr val="tx1"/>
                </a:solidFill>
                <a:latin typeface="Arial" pitchFamily="34" charset="0"/>
                <a:cs typeface="Arial" pitchFamily="34" charset="0"/>
              </a:rPr>
            </a:br>
            <a:r>
              <a:rPr lang="en-US" sz="900" b="1" dirty="0">
                <a:solidFill>
                  <a:schemeClr val="tx1"/>
                </a:solidFill>
                <a:latin typeface="Arial" pitchFamily="34" charset="0"/>
                <a:cs typeface="Arial" pitchFamily="34" charset="0"/>
              </a:rPr>
              <a:t>Processing</a:t>
            </a:r>
          </a:p>
        </p:txBody>
      </p:sp>
      <p:sp>
        <p:nvSpPr>
          <p:cNvPr id="12" name="Rounded Rectangle 11"/>
          <p:cNvSpPr/>
          <p:nvPr/>
        </p:nvSpPr>
        <p:spPr>
          <a:xfrm>
            <a:off x="3195238" y="2892751"/>
            <a:ext cx="896241" cy="501238"/>
          </a:xfrm>
          <a:prstGeom prst="roundRect">
            <a:avLst/>
          </a:prstGeom>
          <a:solidFill>
            <a:schemeClr val="accent4">
              <a:lumMod val="20000"/>
              <a:lumOff val="80000"/>
            </a:schemeClr>
          </a:solidFill>
          <a:ln w="1270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tx1"/>
                </a:solidFill>
                <a:latin typeface="Arial" pitchFamily="34" charset="0"/>
                <a:cs typeface="Arial" pitchFamily="34" charset="0"/>
              </a:rPr>
              <a:t>Receiver</a:t>
            </a:r>
          </a:p>
        </p:txBody>
      </p:sp>
      <p:sp>
        <p:nvSpPr>
          <p:cNvPr id="13" name="Rounded Rectangle 12"/>
          <p:cNvSpPr/>
          <p:nvPr/>
        </p:nvSpPr>
        <p:spPr>
          <a:xfrm>
            <a:off x="4379681" y="2892750"/>
            <a:ext cx="896241" cy="502913"/>
          </a:xfrm>
          <a:prstGeom prst="roundRect">
            <a:avLst/>
          </a:prstGeom>
          <a:solidFill>
            <a:schemeClr val="accent4">
              <a:lumMod val="20000"/>
              <a:lumOff val="80000"/>
            </a:schemeClr>
          </a:solidFill>
          <a:ln w="1270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tx1"/>
                </a:solidFill>
                <a:latin typeface="Arial" pitchFamily="34" charset="0"/>
                <a:cs typeface="Arial" pitchFamily="34" charset="0"/>
              </a:rPr>
              <a:t>Receive</a:t>
            </a:r>
            <a:br>
              <a:rPr lang="en-US" sz="975" b="1" dirty="0">
                <a:solidFill>
                  <a:schemeClr val="tx1"/>
                </a:solidFill>
                <a:latin typeface="Arial" pitchFamily="34" charset="0"/>
                <a:cs typeface="Arial" pitchFamily="34" charset="0"/>
              </a:rPr>
            </a:br>
            <a:r>
              <a:rPr lang="en-US" sz="975" b="1" dirty="0">
                <a:solidFill>
                  <a:schemeClr val="tx1"/>
                </a:solidFill>
                <a:latin typeface="Arial" pitchFamily="34" charset="0"/>
                <a:cs typeface="Arial" pitchFamily="34" charset="0"/>
              </a:rPr>
              <a:t>Array</a:t>
            </a:r>
          </a:p>
        </p:txBody>
      </p:sp>
      <p:sp>
        <p:nvSpPr>
          <p:cNvPr id="14" name="Rounded Rectangle 13"/>
          <p:cNvSpPr/>
          <p:nvPr/>
        </p:nvSpPr>
        <p:spPr>
          <a:xfrm>
            <a:off x="5286157" y="2326784"/>
            <a:ext cx="1114643" cy="502913"/>
          </a:xfrm>
          <a:prstGeom prst="roundRect">
            <a:avLst/>
          </a:prstGeom>
          <a:solidFill>
            <a:schemeClr val="accent2">
              <a:lumMod val="20000"/>
              <a:lumOff val="80000"/>
            </a:schemeClr>
          </a:solidFill>
          <a:ln w="12700">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tx1"/>
                </a:solidFill>
                <a:latin typeface="Arial" pitchFamily="34" charset="0"/>
                <a:cs typeface="Arial" pitchFamily="34" charset="0"/>
              </a:rPr>
              <a:t>Environment</a:t>
            </a:r>
            <a:br>
              <a:rPr lang="en-US" sz="975" b="1" dirty="0">
                <a:solidFill>
                  <a:schemeClr val="tx1"/>
                </a:solidFill>
                <a:latin typeface="Arial" pitchFamily="34" charset="0"/>
                <a:cs typeface="Arial" pitchFamily="34" charset="0"/>
              </a:rPr>
            </a:br>
            <a:r>
              <a:rPr lang="en-US" sz="975" b="1" dirty="0">
                <a:solidFill>
                  <a:schemeClr val="tx1"/>
                </a:solidFill>
                <a:latin typeface="Arial" pitchFamily="34" charset="0"/>
                <a:cs typeface="Arial" pitchFamily="34" charset="0"/>
              </a:rPr>
              <a:t>and</a:t>
            </a:r>
          </a:p>
          <a:p>
            <a:pPr algn="ctr"/>
            <a:r>
              <a:rPr lang="en-US" sz="975" b="1" dirty="0">
                <a:solidFill>
                  <a:schemeClr val="tx1"/>
                </a:solidFill>
                <a:latin typeface="Arial" pitchFamily="34" charset="0"/>
                <a:cs typeface="Arial" pitchFamily="34" charset="0"/>
              </a:rPr>
              <a:t>Interference</a:t>
            </a:r>
          </a:p>
        </p:txBody>
      </p:sp>
      <p:sp>
        <p:nvSpPr>
          <p:cNvPr id="15" name="Right Arrow 14"/>
          <p:cNvSpPr/>
          <p:nvPr/>
        </p:nvSpPr>
        <p:spPr>
          <a:xfrm>
            <a:off x="2928123" y="1964434"/>
            <a:ext cx="246027" cy="15087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6" name="Right Arrow 15"/>
          <p:cNvSpPr/>
          <p:nvPr/>
        </p:nvSpPr>
        <p:spPr>
          <a:xfrm>
            <a:off x="4101145" y="1968625"/>
            <a:ext cx="246027" cy="15087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7" name="Right Arrow 16"/>
          <p:cNvSpPr/>
          <p:nvPr/>
        </p:nvSpPr>
        <p:spPr>
          <a:xfrm rot="10800000">
            <a:off x="2932516" y="3089723"/>
            <a:ext cx="246027" cy="15087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8" name="Right Arrow 17"/>
          <p:cNvSpPr/>
          <p:nvPr/>
        </p:nvSpPr>
        <p:spPr>
          <a:xfrm rot="10800000">
            <a:off x="4101145" y="3089724"/>
            <a:ext cx="246027" cy="1508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9" name="Bent Arrow 18"/>
          <p:cNvSpPr/>
          <p:nvPr/>
        </p:nvSpPr>
        <p:spPr>
          <a:xfrm rot="5400000">
            <a:off x="5458821" y="1861226"/>
            <a:ext cx="320443" cy="610674"/>
          </a:xfrm>
          <a:prstGeom prst="bentArrow">
            <a:avLst>
              <a:gd name="adj1" fmla="val 15456"/>
              <a:gd name="adj2" fmla="val 17342"/>
              <a:gd name="adj3" fmla="val 18783"/>
              <a:gd name="adj4" fmla="val 48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Arial" pitchFamily="34" charset="0"/>
              <a:cs typeface="Arial" pitchFamily="34" charset="0"/>
            </a:endParaRPr>
          </a:p>
        </p:txBody>
      </p:sp>
      <p:sp>
        <p:nvSpPr>
          <p:cNvPr id="20" name="Bent Arrow 19"/>
          <p:cNvSpPr/>
          <p:nvPr/>
        </p:nvSpPr>
        <p:spPr>
          <a:xfrm rot="10800000">
            <a:off x="5337998" y="2829697"/>
            <a:ext cx="548728" cy="380921"/>
          </a:xfrm>
          <a:prstGeom prst="bentArrow">
            <a:avLst>
              <a:gd name="adj1" fmla="val 15456"/>
              <a:gd name="adj2" fmla="val 17342"/>
              <a:gd name="adj3" fmla="val 18783"/>
              <a:gd name="adj4" fmla="val 48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70232573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p:nvPr>
        </p:nvSpPr>
        <p:spPr>
          <a:xfrm>
            <a:off x="1485900" y="1365336"/>
            <a:ext cx="6515100" cy="768263"/>
          </a:xfrm>
        </p:spPr>
        <p:txBody>
          <a:bodyPr>
            <a:noAutofit/>
          </a:bodyPr>
          <a:lstStyle/>
          <a:p>
            <a:pPr algn="ctr"/>
            <a:r>
              <a:rPr lang="en-US" sz="3600" dirty="0"/>
              <a:t>Modeling RF Systems Using MathWorks Tools Course Outline</a:t>
            </a:r>
          </a:p>
        </p:txBody>
      </p:sp>
      <p:sp>
        <p:nvSpPr>
          <p:cNvPr id="4099" name="Content Placeholder 3"/>
          <p:cNvSpPr>
            <a:spLocks noGrp="1"/>
          </p:cNvSpPr>
          <p:nvPr>
            <p:ph idx="1"/>
          </p:nvPr>
        </p:nvSpPr>
        <p:spPr>
          <a:xfrm>
            <a:off x="1485900" y="2613243"/>
            <a:ext cx="6515100" cy="3086100"/>
          </a:xfrm>
        </p:spPr>
        <p:txBody>
          <a:bodyPr>
            <a:normAutofit fontScale="77500" lnSpcReduction="20000"/>
          </a:bodyPr>
          <a:lstStyle/>
          <a:p>
            <a:r>
              <a:rPr lang="en-US" dirty="0"/>
              <a:t>Introduction to RF simulation using MathWorks tools </a:t>
            </a:r>
          </a:p>
          <a:p>
            <a:r>
              <a:rPr lang="en-US" dirty="0"/>
              <a:t>How do I model my RF system with SimRF?</a:t>
            </a:r>
          </a:p>
          <a:p>
            <a:r>
              <a:rPr lang="en-US" dirty="0"/>
              <a:t>Importing S-Parameters and modeling linear operation</a:t>
            </a:r>
          </a:p>
          <a:p>
            <a:r>
              <a:rPr lang="en-US" dirty="0"/>
              <a:t>Fundamentals of noise simulation </a:t>
            </a:r>
          </a:p>
          <a:p>
            <a:r>
              <a:rPr lang="en-US" dirty="0"/>
              <a:t>Modeling non-linear devices</a:t>
            </a:r>
          </a:p>
          <a:p>
            <a:r>
              <a:rPr lang="en-US" dirty="0"/>
              <a:t>Developing custom models</a:t>
            </a:r>
          </a:p>
          <a:p>
            <a:endParaRPr lang="en-US" dirty="0"/>
          </a:p>
        </p:txBody>
      </p:sp>
    </p:spTree>
    <p:extLst>
      <p:ext uri="{BB962C8B-B14F-4D97-AF65-F5344CB8AC3E}">
        <p14:creationId xmlns:p14="http://schemas.microsoft.com/office/powerpoint/2010/main" val="1382495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Learn more about Supported Software-Defined Radios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838" y="2587382"/>
            <a:ext cx="5562879" cy="2852285"/>
          </a:xfrm>
          <a:prstGeom prst="rect">
            <a:avLst/>
          </a:prstGeom>
        </p:spPr>
      </p:pic>
      <p:sp>
        <p:nvSpPr>
          <p:cNvPr id="5" name="TextBox 4"/>
          <p:cNvSpPr txBox="1"/>
          <p:nvPr/>
        </p:nvSpPr>
        <p:spPr>
          <a:xfrm>
            <a:off x="1485900" y="5519617"/>
            <a:ext cx="5715000" cy="323165"/>
          </a:xfrm>
          <a:prstGeom prst="rect">
            <a:avLst/>
          </a:prstGeom>
          <a:noFill/>
        </p:spPr>
        <p:txBody>
          <a:bodyPr wrap="square" rtlCol="0">
            <a:spAutoFit/>
          </a:bodyPr>
          <a:lstStyle/>
          <a:p>
            <a:r>
              <a:rPr lang="en-US" sz="1500" dirty="0">
                <a:latin typeface="Arial" pitchFamily="34" charset="0"/>
                <a:cs typeface="Arial" pitchFamily="34" charset="0"/>
              </a:rPr>
              <a:t>Search: </a:t>
            </a:r>
            <a:r>
              <a:rPr lang="en-US" sz="1500" dirty="0">
                <a:hlinkClick r:id="rId4"/>
              </a:rPr>
              <a:t>Wireless Communications Design with MATLAB</a:t>
            </a:r>
            <a:endParaRPr lang="en-US" sz="1500" dirty="0">
              <a:latin typeface="Arial" pitchFamily="34" charset="0"/>
              <a:cs typeface="Arial" pitchFamily="34" charset="0"/>
            </a:endParaRPr>
          </a:p>
        </p:txBody>
      </p:sp>
    </p:spTree>
    <p:extLst>
      <p:ext uri="{BB962C8B-B14F-4D97-AF65-F5344CB8AC3E}">
        <p14:creationId xmlns:p14="http://schemas.microsoft.com/office/powerpoint/2010/main" val="2598596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827644" y="2799014"/>
            <a:ext cx="3132348" cy="1492266"/>
            <a:chOff x="5730807" y="4170380"/>
            <a:chExt cx="4176464" cy="1989688"/>
          </a:xfrm>
        </p:grpSpPr>
        <p:pic>
          <p:nvPicPr>
            <p:cNvPr id="10" name="Picture 9"/>
            <p:cNvPicPr/>
            <p:nvPr/>
          </p:nvPicPr>
          <p:blipFill rotWithShape="1">
            <a:blip r:embed="rId2"/>
            <a:srcRect l="24857" t="28378" r="15756" b="26747"/>
            <a:stretch/>
          </p:blipFill>
          <p:spPr bwMode="auto">
            <a:xfrm>
              <a:off x="5730807" y="4170380"/>
              <a:ext cx="4176464" cy="1989688"/>
            </a:xfrm>
            <a:prstGeom prst="rect">
              <a:avLst/>
            </a:prstGeom>
            <a:ln>
              <a:noFill/>
            </a:ln>
            <a:extLst>
              <a:ext uri="{53640926-AAD7-44D8-BBD7-CCE9431645EC}">
                <a14:shadowObscured xmlns:a14="http://schemas.microsoft.com/office/drawing/2010/main"/>
              </a:ext>
            </a:extLst>
          </p:spPr>
        </p:pic>
        <p:cxnSp>
          <p:nvCxnSpPr>
            <p:cNvPr id="12" name="Straight Arrow Connector 11"/>
            <p:cNvCxnSpPr/>
            <p:nvPr/>
          </p:nvCxnSpPr>
          <p:spPr>
            <a:xfrm>
              <a:off x="6409631" y="5436807"/>
              <a:ext cx="711696" cy="20764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946026" y="5365368"/>
              <a:ext cx="1548740" cy="576064"/>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 Box 18"/>
            <p:cNvSpPr txBox="1"/>
            <p:nvPr/>
          </p:nvSpPr>
          <p:spPr>
            <a:xfrm rot="1602247">
              <a:off x="8509841" y="5496439"/>
              <a:ext cx="799484" cy="3139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5000"/>
                </a:lnSpc>
                <a:spcAft>
                  <a:spcPts val="600"/>
                </a:spcAft>
              </a:pPr>
              <a:r>
                <a:rPr lang="en-US" sz="788" dirty="0">
                  <a:latin typeface="Times New Roman" panose="02020603050405020304" pitchFamily="18" charset="0"/>
                  <a:ea typeface="Calibri" panose="020F0502020204030204" pitchFamily="34" charset="0"/>
                </a:rPr>
                <a:t>Cell ID1 </a:t>
              </a:r>
              <a:endParaRPr lang="en-US" sz="1350" dirty="0">
                <a:latin typeface="Times New Roman" panose="02020603050405020304" pitchFamily="18" charset="0"/>
                <a:ea typeface="Times New Roman" panose="02020603050405020304" pitchFamily="18" charset="0"/>
              </a:endParaRPr>
            </a:p>
          </p:txBody>
        </p:sp>
        <p:sp>
          <p:nvSpPr>
            <p:cNvPr id="19" name="Lightning Bolt 18"/>
            <p:cNvSpPr/>
            <p:nvPr/>
          </p:nvSpPr>
          <p:spPr>
            <a:xfrm rot="5400000" flipH="1">
              <a:off x="6748350" y="4655115"/>
              <a:ext cx="212133" cy="755452"/>
            </a:xfrm>
            <a:prstGeom prst="lightningBol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1" name="Text Box 18"/>
            <p:cNvSpPr txBox="1"/>
            <p:nvPr/>
          </p:nvSpPr>
          <p:spPr>
            <a:xfrm rot="783985">
              <a:off x="6515690" y="4709541"/>
              <a:ext cx="799484" cy="3139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5000"/>
                </a:lnSpc>
                <a:spcAft>
                  <a:spcPts val="600"/>
                </a:spcAft>
              </a:pPr>
              <a:r>
                <a:rPr lang="en-GB" sz="788" dirty="0">
                  <a:latin typeface="Times New Roman" panose="02020603050405020304" pitchFamily="18" charset="0"/>
                  <a:ea typeface="Times New Roman" panose="02020603050405020304" pitchFamily="18" charset="0"/>
                </a:rPr>
                <a:t>DMRS 0-2</a:t>
              </a:r>
              <a:endParaRPr lang="en-US" sz="1350" dirty="0">
                <a:latin typeface="Times New Roman" panose="02020603050405020304" pitchFamily="18" charset="0"/>
                <a:ea typeface="Times New Roman" panose="02020603050405020304" pitchFamily="18" charset="0"/>
              </a:endParaRPr>
            </a:p>
          </p:txBody>
        </p:sp>
        <p:sp>
          <p:nvSpPr>
            <p:cNvPr id="23" name="Lightning Bolt 22"/>
            <p:cNvSpPr/>
            <p:nvPr/>
          </p:nvSpPr>
          <p:spPr>
            <a:xfrm rot="12568382" flipH="1">
              <a:off x="7371574" y="4555298"/>
              <a:ext cx="212133" cy="755452"/>
            </a:xfrm>
            <a:prstGeom prst="lightningBol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4" name="Lightning Bolt 23"/>
            <p:cNvSpPr/>
            <p:nvPr/>
          </p:nvSpPr>
          <p:spPr>
            <a:xfrm rot="6657171" flipH="1">
              <a:off x="8600032" y="4196595"/>
              <a:ext cx="212133" cy="1662815"/>
            </a:xfrm>
            <a:prstGeom prst="lightningBolt">
              <a:avLst/>
            </a:prstGeom>
            <a:solidFill>
              <a:schemeClr val="accent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5" name="Text Box 18"/>
            <p:cNvSpPr txBox="1"/>
            <p:nvPr/>
          </p:nvSpPr>
          <p:spPr>
            <a:xfrm rot="19097909">
              <a:off x="7135181" y="4543078"/>
              <a:ext cx="799484" cy="3139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5000"/>
                </a:lnSpc>
                <a:spcAft>
                  <a:spcPts val="600"/>
                </a:spcAft>
              </a:pPr>
              <a:r>
                <a:rPr lang="en-GB" sz="788" dirty="0">
                  <a:latin typeface="Times New Roman" panose="02020603050405020304" pitchFamily="18" charset="0"/>
                  <a:ea typeface="Times New Roman" panose="02020603050405020304" pitchFamily="18" charset="0"/>
                </a:rPr>
                <a:t>DMRS 0-2</a:t>
              </a:r>
              <a:endParaRPr lang="en-US" sz="1350" dirty="0">
                <a:latin typeface="Times New Roman" panose="02020603050405020304" pitchFamily="18" charset="0"/>
                <a:ea typeface="Times New Roman" panose="02020603050405020304" pitchFamily="18" charset="0"/>
              </a:endParaRPr>
            </a:p>
          </p:txBody>
        </p:sp>
        <p:sp>
          <p:nvSpPr>
            <p:cNvPr id="26" name="Text Box 18"/>
            <p:cNvSpPr txBox="1"/>
            <p:nvPr/>
          </p:nvSpPr>
          <p:spPr>
            <a:xfrm rot="1567222">
              <a:off x="8445351" y="4691340"/>
              <a:ext cx="799484" cy="3139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5000"/>
                </a:lnSpc>
                <a:spcAft>
                  <a:spcPts val="600"/>
                </a:spcAft>
              </a:pPr>
              <a:r>
                <a:rPr lang="en-GB" sz="788" dirty="0">
                  <a:latin typeface="Times New Roman" panose="02020603050405020304" pitchFamily="18" charset="0"/>
                  <a:ea typeface="Times New Roman" panose="02020603050405020304" pitchFamily="18" charset="0"/>
                </a:rPr>
                <a:t>DMRS 1-2</a:t>
              </a:r>
              <a:endParaRPr lang="en-US" sz="1350" dirty="0">
                <a:latin typeface="Times New Roman" panose="02020603050405020304" pitchFamily="18" charset="0"/>
                <a:ea typeface="Times New Roman" panose="02020603050405020304" pitchFamily="18" charset="0"/>
              </a:endParaRPr>
            </a:p>
          </p:txBody>
        </p:sp>
      </p:grpSp>
      <p:sp>
        <p:nvSpPr>
          <p:cNvPr id="2" name="Title 1"/>
          <p:cNvSpPr>
            <a:spLocks noGrp="1"/>
          </p:cNvSpPr>
          <p:nvPr>
            <p:ph type="title"/>
          </p:nvPr>
        </p:nvSpPr>
        <p:spPr>
          <a:xfrm>
            <a:off x="457200" y="1417638"/>
            <a:ext cx="8229600" cy="638222"/>
          </a:xfrm>
        </p:spPr>
        <p:txBody>
          <a:bodyPr>
            <a:normAutofit fontScale="90000"/>
          </a:bodyPr>
          <a:lstStyle/>
          <a:p>
            <a:r>
              <a:rPr lang="en-US" sz="3600" dirty="0"/>
              <a:t>What’s LTE System Toolbox?</a:t>
            </a:r>
          </a:p>
        </p:txBody>
      </p:sp>
      <p:sp>
        <p:nvSpPr>
          <p:cNvPr id="3" name="Content Placeholder 2"/>
          <p:cNvSpPr>
            <a:spLocks noGrp="1"/>
          </p:cNvSpPr>
          <p:nvPr>
            <p:ph idx="1"/>
          </p:nvPr>
        </p:nvSpPr>
        <p:spPr>
          <a:xfrm>
            <a:off x="410227" y="2385043"/>
            <a:ext cx="8323545" cy="3760584"/>
          </a:xfrm>
        </p:spPr>
        <p:txBody>
          <a:bodyPr>
            <a:normAutofit fontScale="70000" lnSpcReduction="20000"/>
          </a:bodyPr>
          <a:lstStyle/>
          <a:p>
            <a:r>
              <a:rPr lang="en-US" dirty="0"/>
              <a:t>LTE and LTE-Advanced (Rel-8 through Rel-12)</a:t>
            </a:r>
          </a:p>
          <a:p>
            <a:r>
              <a:rPr lang="en-US" dirty="0"/>
              <a:t>Scope</a:t>
            </a:r>
          </a:p>
          <a:p>
            <a:pPr lvl="1"/>
            <a:r>
              <a:rPr lang="en-US" dirty="0"/>
              <a:t>FDD/TDD, </a:t>
            </a:r>
          </a:p>
          <a:p>
            <a:pPr lvl="1"/>
            <a:r>
              <a:rPr lang="en-US" dirty="0"/>
              <a:t>Uplink/Downlink</a:t>
            </a:r>
          </a:p>
          <a:p>
            <a:pPr lvl="1"/>
            <a:r>
              <a:rPr lang="en-US" dirty="0"/>
              <a:t>Transmitter/Receiver</a:t>
            </a:r>
          </a:p>
          <a:p>
            <a:endParaRPr lang="en-US" dirty="0"/>
          </a:p>
          <a:p>
            <a:r>
              <a:rPr lang="en-US" dirty="0"/>
              <a:t>~200 functions for physical layer (PHY) modeling</a:t>
            </a:r>
          </a:p>
          <a:p>
            <a:r>
              <a:rPr lang="en-US" dirty="0"/>
              <a:t>LTE Signal generation</a:t>
            </a:r>
          </a:p>
          <a:p>
            <a:endParaRPr lang="en-US" dirty="0"/>
          </a:p>
          <a:p>
            <a:r>
              <a:rPr lang="en-US" dirty="0"/>
              <a:t>ACLR/EVM measurement</a:t>
            </a:r>
          </a:p>
          <a:p>
            <a:r>
              <a:rPr lang="en-US" dirty="0"/>
              <a:t>Conformance Tests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2792" y="2552739"/>
            <a:ext cx="796049" cy="56561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1570" y="2491324"/>
            <a:ext cx="674370" cy="622496"/>
          </a:xfrm>
          <a:prstGeom prst="rect">
            <a:avLst/>
          </a:prstGeom>
        </p:spPr>
      </p:pic>
      <p:pic>
        <p:nvPicPr>
          <p:cNvPr id="16" name="Picture 15"/>
          <p:cNvPicPr>
            <a:picLocks noChangeAspect="1"/>
          </p:cNvPicPr>
          <p:nvPr/>
        </p:nvPicPr>
        <p:blipFill>
          <a:blip r:embed="rId5"/>
          <a:stretch>
            <a:fillRect/>
          </a:stretch>
        </p:blipFill>
        <p:spPr>
          <a:xfrm>
            <a:off x="7232490" y="3824905"/>
            <a:ext cx="1460283" cy="1312213"/>
          </a:xfrm>
          <a:prstGeom prst="rect">
            <a:avLst/>
          </a:prstGeom>
        </p:spPr>
      </p:pic>
      <p:pic>
        <p:nvPicPr>
          <p:cNvPr id="20" name="Picture 19"/>
          <p:cNvPicPr>
            <a:picLocks noChangeAspect="1"/>
          </p:cNvPicPr>
          <p:nvPr/>
        </p:nvPicPr>
        <p:blipFill>
          <a:blip r:embed="rId6"/>
          <a:stretch>
            <a:fillRect/>
          </a:stretch>
        </p:blipFill>
        <p:spPr>
          <a:xfrm>
            <a:off x="4528168" y="4681918"/>
            <a:ext cx="1447861" cy="1513301"/>
          </a:xfrm>
          <a:prstGeom prst="rect">
            <a:avLst/>
          </a:prstGeom>
        </p:spPr>
      </p:pic>
      <p:pic>
        <p:nvPicPr>
          <p:cNvPr id="18" name="Picture 17"/>
          <p:cNvPicPr>
            <a:picLocks noChangeAspect="1"/>
          </p:cNvPicPr>
          <p:nvPr/>
        </p:nvPicPr>
        <p:blipFill>
          <a:blip r:embed="rId7"/>
          <a:stretch>
            <a:fillRect/>
          </a:stretch>
        </p:blipFill>
        <p:spPr>
          <a:xfrm>
            <a:off x="6341301" y="4669419"/>
            <a:ext cx="2116604" cy="1522806"/>
          </a:xfrm>
          <a:prstGeom prst="rect">
            <a:avLst/>
          </a:prstGeom>
        </p:spPr>
      </p:pic>
    </p:spTree>
    <p:extLst>
      <p:ext uri="{BB962C8B-B14F-4D97-AF65-F5344CB8AC3E}">
        <p14:creationId xmlns:p14="http://schemas.microsoft.com/office/powerpoint/2010/main" val="399208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658" y="1415440"/>
            <a:ext cx="6497910" cy="793003"/>
          </a:xfrm>
        </p:spPr>
        <p:txBody>
          <a:bodyPr>
            <a:noAutofit/>
          </a:bodyPr>
          <a:lstStyle/>
          <a:p>
            <a:r>
              <a:rPr lang="en-US" sz="2800" dirty="0"/>
              <a:t>How do MathWorks Tools Integrate into a “Top-Down” Communications System Design Flow?</a:t>
            </a:r>
          </a:p>
        </p:txBody>
      </p:sp>
      <p:sp>
        <p:nvSpPr>
          <p:cNvPr id="4" name="AutoShape 19"/>
          <p:cNvSpPr>
            <a:spLocks noChangeArrowheads="1"/>
          </p:cNvSpPr>
          <p:nvPr/>
        </p:nvSpPr>
        <p:spPr bwMode="auto">
          <a:xfrm>
            <a:off x="1493658" y="5711210"/>
            <a:ext cx="1703070" cy="274320"/>
          </a:xfrm>
          <a:prstGeom prst="roundRect">
            <a:avLst>
              <a:gd name="adj" fmla="val 16667"/>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68580" tIns="34290" rIns="68580" bIns="34290" numCol="1" rtlCol="0" anchor="ctr" anchorCtr="0" compatLnSpc="1">
            <a:prstTxWarp prst="textNoShape">
              <a:avLst/>
            </a:prstTxWarp>
          </a:bodyPr>
          <a:lstStyle/>
          <a:p>
            <a:pPr algn="ctr">
              <a:buNone/>
            </a:pPr>
            <a:r>
              <a:rPr lang="en-US" sz="900" b="1" dirty="0">
                <a:latin typeface="Arial" pitchFamily="34" charset="0"/>
                <a:cs typeface="Arial" pitchFamily="34" charset="0"/>
              </a:rPr>
              <a:t>INTEGRATION</a:t>
            </a:r>
          </a:p>
        </p:txBody>
      </p:sp>
      <p:sp>
        <p:nvSpPr>
          <p:cNvPr id="5" name="Left-Right Arrow 4"/>
          <p:cNvSpPr/>
          <p:nvPr/>
        </p:nvSpPr>
        <p:spPr>
          <a:xfrm rot="5400000">
            <a:off x="2088018" y="5402305"/>
            <a:ext cx="514350" cy="2286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6" name="Rounded Rectangle 5"/>
          <p:cNvSpPr/>
          <p:nvPr/>
        </p:nvSpPr>
        <p:spPr bwMode="auto">
          <a:xfrm>
            <a:off x="1493658" y="4486209"/>
            <a:ext cx="1703070" cy="1028700"/>
          </a:xfrm>
          <a:prstGeom prst="roundRect">
            <a:avLst>
              <a:gd name="adj" fmla="val 8311"/>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68580" tIns="34290" rIns="68580" bIns="34290" numCol="1" rtlCol="0" anchor="t" anchorCtr="0" compatLnSpc="1">
            <a:prstTxWarp prst="textNoShape">
              <a:avLst/>
            </a:prstTxWarp>
          </a:bodyPr>
          <a:lstStyle/>
          <a:p>
            <a:pPr algn="ctr">
              <a:spcBef>
                <a:spcPts val="450"/>
              </a:spcBef>
            </a:pPr>
            <a:r>
              <a:rPr lang="en-US" sz="900" b="1" dirty="0">
                <a:latin typeface="Arial" pitchFamily="34" charset="0"/>
                <a:cs typeface="Arial" pitchFamily="34" charset="0"/>
              </a:rPr>
              <a:t>IMPLEMENTATION</a:t>
            </a:r>
          </a:p>
          <a:p>
            <a:pPr algn="ctr" fontAlgn="base">
              <a:spcBef>
                <a:spcPct val="0"/>
              </a:spcBef>
              <a:spcAft>
                <a:spcPct val="0"/>
              </a:spcAft>
            </a:pPr>
            <a:endParaRPr lang="en-US" sz="900" b="1" dirty="0">
              <a:latin typeface="Arial" pitchFamily="34" charset="0"/>
              <a:cs typeface="Arial" pitchFamily="34" charset="0"/>
            </a:endParaRPr>
          </a:p>
        </p:txBody>
      </p:sp>
      <p:sp>
        <p:nvSpPr>
          <p:cNvPr id="7" name="Left-Right Arrow 6"/>
          <p:cNvSpPr/>
          <p:nvPr/>
        </p:nvSpPr>
        <p:spPr>
          <a:xfrm rot="5400000">
            <a:off x="2088018" y="4175829"/>
            <a:ext cx="514350" cy="228600"/>
          </a:xfrm>
          <a:prstGeom prst="leftRightArrow">
            <a:avLst>
              <a:gd name="adj1" fmla="val 61374"/>
              <a:gd name="adj2" fmla="val 79760"/>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8" name="Rounded Rectangle 7"/>
          <p:cNvSpPr/>
          <p:nvPr/>
        </p:nvSpPr>
        <p:spPr bwMode="auto">
          <a:xfrm>
            <a:off x="1551984" y="4706114"/>
            <a:ext cx="1586422" cy="708551"/>
          </a:xfrm>
          <a:prstGeom prst="roundRect">
            <a:avLst>
              <a:gd name="adj" fmla="val 9676"/>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050" b="1" dirty="0">
              <a:latin typeface="Arial" pitchFamily="34" charset="0"/>
              <a:cs typeface="Arial" pitchFamily="34" charset="0"/>
            </a:endParaRPr>
          </a:p>
        </p:txBody>
      </p:sp>
      <p:sp>
        <p:nvSpPr>
          <p:cNvPr id="9" name="Rounded Rectangle 8"/>
          <p:cNvSpPr/>
          <p:nvPr/>
        </p:nvSpPr>
        <p:spPr bwMode="auto">
          <a:xfrm>
            <a:off x="3446102" y="2504988"/>
            <a:ext cx="516869" cy="3478198"/>
          </a:xfrm>
          <a:prstGeom prst="roundRect">
            <a:avLst>
              <a:gd name="adj" fmla="val 12421"/>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68580" tIns="34290" rIns="68580" bIns="34290" numCol="1" rtlCol="0" anchor="ctr" anchorCtr="0" compatLnSpc="1">
            <a:prstTxWarp prst="textNoShape">
              <a:avLst/>
            </a:prstTxWarp>
          </a:bodyPr>
          <a:lstStyle/>
          <a:p>
            <a:pPr algn="ctr"/>
            <a:endParaRPr lang="en-US" sz="900" b="1" dirty="0">
              <a:latin typeface="Arial" pitchFamily="34" charset="0"/>
              <a:cs typeface="Arial" pitchFamily="34" charset="0"/>
            </a:endParaRPr>
          </a:p>
        </p:txBody>
      </p:sp>
      <p:sp>
        <p:nvSpPr>
          <p:cNvPr id="10" name="Rounded Rectangle 9"/>
          <p:cNvSpPr/>
          <p:nvPr/>
        </p:nvSpPr>
        <p:spPr bwMode="auto">
          <a:xfrm>
            <a:off x="1493658" y="2977032"/>
            <a:ext cx="1703070" cy="1300950"/>
          </a:xfrm>
          <a:prstGeom prst="roundRect">
            <a:avLst>
              <a:gd name="adj" fmla="val 4281"/>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68580" tIns="34290" rIns="68580" bIns="34290" numCol="1" rtlCol="0" anchor="t" anchorCtr="0" compatLnSpc="1">
            <a:prstTxWarp prst="textNoShape">
              <a:avLst/>
            </a:prstTxWarp>
          </a:bodyPr>
          <a:lstStyle/>
          <a:p>
            <a:pPr algn="ctr">
              <a:buNone/>
            </a:pPr>
            <a:r>
              <a:rPr lang="en-US" sz="900" b="1" dirty="0">
                <a:latin typeface="Arial" pitchFamily="34" charset="0"/>
                <a:cs typeface="Arial" pitchFamily="34" charset="0"/>
              </a:rPr>
              <a:t>DESIGN</a:t>
            </a:r>
          </a:p>
          <a:p>
            <a:pPr algn="ctr" fontAlgn="base">
              <a:spcBef>
                <a:spcPct val="0"/>
              </a:spcBef>
              <a:spcAft>
                <a:spcPct val="0"/>
              </a:spcAft>
            </a:pPr>
            <a:endParaRPr lang="en-US" sz="900" b="1" dirty="0">
              <a:latin typeface="Arial" pitchFamily="34" charset="0"/>
              <a:cs typeface="Arial" pitchFamily="34" charset="0"/>
            </a:endParaRPr>
          </a:p>
        </p:txBody>
      </p:sp>
      <p:sp>
        <p:nvSpPr>
          <p:cNvPr id="11" name="Rounded Rectangle 10"/>
          <p:cNvSpPr/>
          <p:nvPr/>
        </p:nvSpPr>
        <p:spPr bwMode="auto">
          <a:xfrm>
            <a:off x="1551984" y="3199695"/>
            <a:ext cx="1586422" cy="985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050" b="1" dirty="0">
              <a:latin typeface="Arial" pitchFamily="34" charset="0"/>
              <a:cs typeface="Arial" pitchFamily="34" charset="0"/>
            </a:endParaRPr>
          </a:p>
        </p:txBody>
      </p:sp>
      <p:grpSp>
        <p:nvGrpSpPr>
          <p:cNvPr id="12" name="Group 71"/>
          <p:cNvGrpSpPr/>
          <p:nvPr/>
        </p:nvGrpSpPr>
        <p:grpSpPr>
          <a:xfrm>
            <a:off x="3213883" y="4783959"/>
            <a:ext cx="507413" cy="1184301"/>
            <a:chOff x="3929745" y="1278512"/>
            <a:chExt cx="676550" cy="1926156"/>
          </a:xfrm>
          <a:gradFill>
            <a:gsLst>
              <a:gs pos="82000">
                <a:srgbClr val="609EC8"/>
              </a:gs>
              <a:gs pos="60000">
                <a:srgbClr val="9CBACC"/>
              </a:gs>
            </a:gsLst>
            <a:lin ang="0" scaled="0"/>
          </a:gradFill>
        </p:grpSpPr>
        <p:sp>
          <p:nvSpPr>
            <p:cNvPr id="13" name="Bent Arrow 12"/>
            <p:cNvSpPr/>
            <p:nvPr/>
          </p:nvSpPr>
          <p:spPr bwMode="auto">
            <a:xfrm flipH="1">
              <a:off x="3929745" y="1278512"/>
              <a:ext cx="676550" cy="1274493"/>
            </a:xfrm>
            <a:prstGeom prst="bentArrow">
              <a:avLst>
                <a:gd name="adj1" fmla="val 32813"/>
                <a:gd name="adj2" fmla="val 25000"/>
                <a:gd name="adj3" fmla="val 32031"/>
                <a:gd name="adj4" fmla="val 43750"/>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4" name="Freeform 13"/>
            <p:cNvSpPr/>
            <p:nvPr/>
          </p:nvSpPr>
          <p:spPr bwMode="auto">
            <a:xfrm flipH="1" flipV="1">
              <a:off x="3929745" y="2300953"/>
              <a:ext cx="676550" cy="903715"/>
            </a:xfrm>
            <a:custGeom>
              <a:avLst/>
              <a:gdLst>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12" fmla="*/ 0 w 676550"/>
                <a:gd name="connsiteY12" fmla="*/ 1004255 h 1004255"/>
                <a:gd name="connsiteX0" fmla="*/ 0 w 676550"/>
                <a:gd name="connsiteY0" fmla="*/ 1004255 h 1095695"/>
                <a:gd name="connsiteX1" fmla="*/ 0 w 676550"/>
                <a:gd name="connsiteY1" fmla="*/ 354130 h 1095695"/>
                <a:gd name="connsiteX2" fmla="*/ 86694 w 676550"/>
                <a:gd name="connsiteY2" fmla="*/ 144833 h 1095695"/>
                <a:gd name="connsiteX3" fmla="*/ 295991 w 676550"/>
                <a:gd name="connsiteY3" fmla="*/ 58140 h 1095695"/>
                <a:gd name="connsiteX4" fmla="*/ 459844 w 676550"/>
                <a:gd name="connsiteY4" fmla="*/ 58139 h 1095695"/>
                <a:gd name="connsiteX5" fmla="*/ 459844 w 676550"/>
                <a:gd name="connsiteY5" fmla="*/ 0 h 1095695"/>
                <a:gd name="connsiteX6" fmla="*/ 676550 w 676550"/>
                <a:gd name="connsiteY6" fmla="*/ 169138 h 1095695"/>
                <a:gd name="connsiteX7" fmla="*/ 459844 w 676550"/>
                <a:gd name="connsiteY7" fmla="*/ 338275 h 1095695"/>
                <a:gd name="connsiteX8" fmla="*/ 459844 w 676550"/>
                <a:gd name="connsiteY8" fmla="*/ 280136 h 1095695"/>
                <a:gd name="connsiteX9" fmla="*/ 295991 w 676550"/>
                <a:gd name="connsiteY9" fmla="*/ 280136 h 1095695"/>
                <a:gd name="connsiteX10" fmla="*/ 221997 w 676550"/>
                <a:gd name="connsiteY10" fmla="*/ 354130 h 1095695"/>
                <a:gd name="connsiteX11" fmla="*/ 221996 w 676550"/>
                <a:gd name="connsiteY11" fmla="*/ 1004255 h 1095695"/>
                <a:gd name="connsiteX12" fmla="*/ 91440 w 676550"/>
                <a:gd name="connsiteY12" fmla="*/ 1095695 h 109569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772026 h 1004255"/>
                <a:gd name="connsiteX0" fmla="*/ 0 w 676550"/>
                <a:gd name="connsiteY0" fmla="*/ 706712 h 772026"/>
                <a:gd name="connsiteX1" fmla="*/ 0 w 676550"/>
                <a:gd name="connsiteY1" fmla="*/ 354130 h 772026"/>
                <a:gd name="connsiteX2" fmla="*/ 86694 w 676550"/>
                <a:gd name="connsiteY2" fmla="*/ 144833 h 772026"/>
                <a:gd name="connsiteX3" fmla="*/ 295991 w 676550"/>
                <a:gd name="connsiteY3" fmla="*/ 58140 h 772026"/>
                <a:gd name="connsiteX4" fmla="*/ 459844 w 676550"/>
                <a:gd name="connsiteY4" fmla="*/ 58139 h 772026"/>
                <a:gd name="connsiteX5" fmla="*/ 459844 w 676550"/>
                <a:gd name="connsiteY5" fmla="*/ 0 h 772026"/>
                <a:gd name="connsiteX6" fmla="*/ 676550 w 676550"/>
                <a:gd name="connsiteY6" fmla="*/ 169138 h 772026"/>
                <a:gd name="connsiteX7" fmla="*/ 459844 w 676550"/>
                <a:gd name="connsiteY7" fmla="*/ 338275 h 772026"/>
                <a:gd name="connsiteX8" fmla="*/ 459844 w 676550"/>
                <a:gd name="connsiteY8" fmla="*/ 280136 h 772026"/>
                <a:gd name="connsiteX9" fmla="*/ 295991 w 676550"/>
                <a:gd name="connsiteY9" fmla="*/ 280136 h 772026"/>
                <a:gd name="connsiteX10" fmla="*/ 221997 w 676550"/>
                <a:gd name="connsiteY10" fmla="*/ 354130 h 772026"/>
                <a:gd name="connsiteX11" fmla="*/ 221996 w 676550"/>
                <a:gd name="connsiteY11" fmla="*/ 772026 h 77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772026">
                  <a:moveTo>
                    <a:pt x="0" y="706712"/>
                  </a:moveTo>
                  <a:lnTo>
                    <a:pt x="0" y="354130"/>
                  </a:lnTo>
                  <a:cubicBezTo>
                    <a:pt x="0" y="275628"/>
                    <a:pt x="31185" y="200342"/>
                    <a:pt x="86694" y="144833"/>
                  </a:cubicBezTo>
                  <a:cubicBezTo>
                    <a:pt x="142203" y="89324"/>
                    <a:pt x="217490" y="58139"/>
                    <a:pt x="295991" y="58140"/>
                  </a:cubicBezTo>
                  <a:lnTo>
                    <a:pt x="459844" y="58139"/>
                  </a:lnTo>
                  <a:lnTo>
                    <a:pt x="459844" y="0"/>
                  </a:lnTo>
                  <a:lnTo>
                    <a:pt x="676550" y="169138"/>
                  </a:lnTo>
                  <a:lnTo>
                    <a:pt x="459844" y="338275"/>
                  </a:lnTo>
                  <a:lnTo>
                    <a:pt x="459844" y="280136"/>
                  </a:lnTo>
                  <a:lnTo>
                    <a:pt x="295991" y="280136"/>
                  </a:lnTo>
                  <a:cubicBezTo>
                    <a:pt x="255125" y="280136"/>
                    <a:pt x="221997" y="313264"/>
                    <a:pt x="221997" y="354130"/>
                  </a:cubicBezTo>
                  <a:cubicBezTo>
                    <a:pt x="221997" y="570838"/>
                    <a:pt x="221996" y="555318"/>
                    <a:pt x="221996" y="772026"/>
                  </a:cubicBezTo>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grpSp>
      <p:sp>
        <p:nvSpPr>
          <p:cNvPr id="15" name="TextBox 14"/>
          <p:cNvSpPr txBox="1"/>
          <p:nvPr/>
        </p:nvSpPr>
        <p:spPr>
          <a:xfrm rot="5400000">
            <a:off x="3115524" y="4226265"/>
            <a:ext cx="1441420" cy="230832"/>
          </a:xfrm>
          <a:prstGeom prst="rect">
            <a:avLst/>
          </a:prstGeom>
          <a:noFill/>
        </p:spPr>
        <p:txBody>
          <a:bodyPr wrap="none" rtlCol="0">
            <a:spAutoFit/>
          </a:bodyPr>
          <a:lstStyle/>
          <a:p>
            <a:pPr>
              <a:buNone/>
            </a:pPr>
            <a:r>
              <a:rPr lang="en-US" sz="900" b="1" dirty="0">
                <a:latin typeface="Arial" pitchFamily="34" charset="0"/>
                <a:cs typeface="Arial" pitchFamily="34" charset="0"/>
              </a:rPr>
              <a:t>TEST &amp; VERIFICATION</a:t>
            </a:r>
          </a:p>
        </p:txBody>
      </p:sp>
      <p:grpSp>
        <p:nvGrpSpPr>
          <p:cNvPr id="16" name="Group 81"/>
          <p:cNvGrpSpPr/>
          <p:nvPr/>
        </p:nvGrpSpPr>
        <p:grpSpPr>
          <a:xfrm>
            <a:off x="3213883" y="2522802"/>
            <a:ext cx="507413" cy="1203348"/>
            <a:chOff x="3929745" y="1507109"/>
            <a:chExt cx="676550" cy="1926156"/>
          </a:xfrm>
          <a:gradFill>
            <a:gsLst>
              <a:gs pos="82000">
                <a:srgbClr val="609EC8"/>
              </a:gs>
              <a:gs pos="60000">
                <a:srgbClr val="9CBACC"/>
              </a:gs>
            </a:gsLst>
            <a:lin ang="0" scaled="0"/>
          </a:gradFill>
        </p:grpSpPr>
        <p:sp>
          <p:nvSpPr>
            <p:cNvPr id="17" name="Bent Arrow 16"/>
            <p:cNvSpPr/>
            <p:nvPr/>
          </p:nvSpPr>
          <p:spPr bwMode="auto">
            <a:xfrm flipH="1">
              <a:off x="3929745" y="1507109"/>
              <a:ext cx="676550" cy="1274493"/>
            </a:xfrm>
            <a:prstGeom prst="bentArrow">
              <a:avLst>
                <a:gd name="adj1" fmla="val 32813"/>
                <a:gd name="adj2" fmla="val 25000"/>
                <a:gd name="adj3" fmla="val 32031"/>
                <a:gd name="adj4" fmla="val 43750"/>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18" name="Freeform 17"/>
            <p:cNvSpPr/>
            <p:nvPr/>
          </p:nvSpPr>
          <p:spPr bwMode="auto">
            <a:xfrm flipH="1" flipV="1">
              <a:off x="3929745" y="2547818"/>
              <a:ext cx="676550" cy="885447"/>
            </a:xfrm>
            <a:custGeom>
              <a:avLst/>
              <a:gdLst>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12" fmla="*/ 0 w 676550"/>
                <a:gd name="connsiteY12" fmla="*/ 1004255 h 1004255"/>
                <a:gd name="connsiteX0" fmla="*/ 0 w 676550"/>
                <a:gd name="connsiteY0" fmla="*/ 1004255 h 1095695"/>
                <a:gd name="connsiteX1" fmla="*/ 0 w 676550"/>
                <a:gd name="connsiteY1" fmla="*/ 354130 h 1095695"/>
                <a:gd name="connsiteX2" fmla="*/ 86694 w 676550"/>
                <a:gd name="connsiteY2" fmla="*/ 144833 h 1095695"/>
                <a:gd name="connsiteX3" fmla="*/ 295991 w 676550"/>
                <a:gd name="connsiteY3" fmla="*/ 58140 h 1095695"/>
                <a:gd name="connsiteX4" fmla="*/ 459844 w 676550"/>
                <a:gd name="connsiteY4" fmla="*/ 58139 h 1095695"/>
                <a:gd name="connsiteX5" fmla="*/ 459844 w 676550"/>
                <a:gd name="connsiteY5" fmla="*/ 0 h 1095695"/>
                <a:gd name="connsiteX6" fmla="*/ 676550 w 676550"/>
                <a:gd name="connsiteY6" fmla="*/ 169138 h 1095695"/>
                <a:gd name="connsiteX7" fmla="*/ 459844 w 676550"/>
                <a:gd name="connsiteY7" fmla="*/ 338275 h 1095695"/>
                <a:gd name="connsiteX8" fmla="*/ 459844 w 676550"/>
                <a:gd name="connsiteY8" fmla="*/ 280136 h 1095695"/>
                <a:gd name="connsiteX9" fmla="*/ 295991 w 676550"/>
                <a:gd name="connsiteY9" fmla="*/ 280136 h 1095695"/>
                <a:gd name="connsiteX10" fmla="*/ 221997 w 676550"/>
                <a:gd name="connsiteY10" fmla="*/ 354130 h 1095695"/>
                <a:gd name="connsiteX11" fmla="*/ 221996 w 676550"/>
                <a:gd name="connsiteY11" fmla="*/ 1004255 h 1095695"/>
                <a:gd name="connsiteX12" fmla="*/ 91440 w 676550"/>
                <a:gd name="connsiteY12" fmla="*/ 1095695 h 109569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772026 h 1004255"/>
                <a:gd name="connsiteX0" fmla="*/ 0 w 676550"/>
                <a:gd name="connsiteY0" fmla="*/ 706712 h 772026"/>
                <a:gd name="connsiteX1" fmla="*/ 0 w 676550"/>
                <a:gd name="connsiteY1" fmla="*/ 354130 h 772026"/>
                <a:gd name="connsiteX2" fmla="*/ 86694 w 676550"/>
                <a:gd name="connsiteY2" fmla="*/ 144833 h 772026"/>
                <a:gd name="connsiteX3" fmla="*/ 295991 w 676550"/>
                <a:gd name="connsiteY3" fmla="*/ 58140 h 772026"/>
                <a:gd name="connsiteX4" fmla="*/ 459844 w 676550"/>
                <a:gd name="connsiteY4" fmla="*/ 58139 h 772026"/>
                <a:gd name="connsiteX5" fmla="*/ 459844 w 676550"/>
                <a:gd name="connsiteY5" fmla="*/ 0 h 772026"/>
                <a:gd name="connsiteX6" fmla="*/ 676550 w 676550"/>
                <a:gd name="connsiteY6" fmla="*/ 169138 h 772026"/>
                <a:gd name="connsiteX7" fmla="*/ 459844 w 676550"/>
                <a:gd name="connsiteY7" fmla="*/ 338275 h 772026"/>
                <a:gd name="connsiteX8" fmla="*/ 459844 w 676550"/>
                <a:gd name="connsiteY8" fmla="*/ 280136 h 772026"/>
                <a:gd name="connsiteX9" fmla="*/ 295991 w 676550"/>
                <a:gd name="connsiteY9" fmla="*/ 280136 h 772026"/>
                <a:gd name="connsiteX10" fmla="*/ 221997 w 676550"/>
                <a:gd name="connsiteY10" fmla="*/ 354130 h 772026"/>
                <a:gd name="connsiteX11" fmla="*/ 221996 w 676550"/>
                <a:gd name="connsiteY11" fmla="*/ 772026 h 77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772026">
                  <a:moveTo>
                    <a:pt x="0" y="706712"/>
                  </a:moveTo>
                  <a:lnTo>
                    <a:pt x="0" y="354130"/>
                  </a:lnTo>
                  <a:cubicBezTo>
                    <a:pt x="0" y="275628"/>
                    <a:pt x="31185" y="200342"/>
                    <a:pt x="86694" y="144833"/>
                  </a:cubicBezTo>
                  <a:cubicBezTo>
                    <a:pt x="142203" y="89324"/>
                    <a:pt x="217490" y="58139"/>
                    <a:pt x="295991" y="58140"/>
                  </a:cubicBezTo>
                  <a:lnTo>
                    <a:pt x="459844" y="58139"/>
                  </a:lnTo>
                  <a:lnTo>
                    <a:pt x="459844" y="0"/>
                  </a:lnTo>
                  <a:lnTo>
                    <a:pt x="676550" y="169138"/>
                  </a:lnTo>
                  <a:lnTo>
                    <a:pt x="459844" y="338275"/>
                  </a:lnTo>
                  <a:lnTo>
                    <a:pt x="459844" y="280136"/>
                  </a:lnTo>
                  <a:lnTo>
                    <a:pt x="295991" y="280136"/>
                  </a:lnTo>
                  <a:cubicBezTo>
                    <a:pt x="255125" y="280136"/>
                    <a:pt x="221997" y="313264"/>
                    <a:pt x="221997" y="354130"/>
                  </a:cubicBezTo>
                  <a:cubicBezTo>
                    <a:pt x="221997" y="570838"/>
                    <a:pt x="221996" y="555318"/>
                    <a:pt x="221996" y="772026"/>
                  </a:cubicBezTo>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grpSp>
      <p:grpSp>
        <p:nvGrpSpPr>
          <p:cNvPr id="19" name="Group 88"/>
          <p:cNvGrpSpPr/>
          <p:nvPr/>
        </p:nvGrpSpPr>
        <p:grpSpPr>
          <a:xfrm>
            <a:off x="3213883" y="3474890"/>
            <a:ext cx="507413" cy="1562974"/>
            <a:chOff x="3929745" y="3098251"/>
            <a:chExt cx="676550" cy="2083965"/>
          </a:xfrm>
          <a:solidFill>
            <a:srgbClr val="FFC000"/>
          </a:solidFill>
        </p:grpSpPr>
        <p:sp>
          <p:nvSpPr>
            <p:cNvPr id="20" name="Bent Arrow 19"/>
            <p:cNvSpPr/>
            <p:nvPr/>
          </p:nvSpPr>
          <p:spPr bwMode="auto">
            <a:xfrm flipH="1">
              <a:off x="3929745" y="3098251"/>
              <a:ext cx="676550" cy="1472124"/>
            </a:xfrm>
            <a:prstGeom prst="bentArrow">
              <a:avLst>
                <a:gd name="adj1" fmla="val 32813"/>
                <a:gd name="adj2" fmla="val 25000"/>
                <a:gd name="adj3" fmla="val 32031"/>
                <a:gd name="adj4" fmla="val 43750"/>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21" name="Freeform 20"/>
            <p:cNvSpPr/>
            <p:nvPr/>
          </p:nvSpPr>
          <p:spPr bwMode="auto">
            <a:xfrm flipH="1" flipV="1">
              <a:off x="3929745" y="4410190"/>
              <a:ext cx="676550" cy="772026"/>
            </a:xfrm>
            <a:custGeom>
              <a:avLst/>
              <a:gdLst>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12" fmla="*/ 0 w 676550"/>
                <a:gd name="connsiteY12" fmla="*/ 1004255 h 1004255"/>
                <a:gd name="connsiteX0" fmla="*/ 0 w 676550"/>
                <a:gd name="connsiteY0" fmla="*/ 1004255 h 1095695"/>
                <a:gd name="connsiteX1" fmla="*/ 0 w 676550"/>
                <a:gd name="connsiteY1" fmla="*/ 354130 h 1095695"/>
                <a:gd name="connsiteX2" fmla="*/ 86694 w 676550"/>
                <a:gd name="connsiteY2" fmla="*/ 144833 h 1095695"/>
                <a:gd name="connsiteX3" fmla="*/ 295991 w 676550"/>
                <a:gd name="connsiteY3" fmla="*/ 58140 h 1095695"/>
                <a:gd name="connsiteX4" fmla="*/ 459844 w 676550"/>
                <a:gd name="connsiteY4" fmla="*/ 58139 h 1095695"/>
                <a:gd name="connsiteX5" fmla="*/ 459844 w 676550"/>
                <a:gd name="connsiteY5" fmla="*/ 0 h 1095695"/>
                <a:gd name="connsiteX6" fmla="*/ 676550 w 676550"/>
                <a:gd name="connsiteY6" fmla="*/ 169138 h 1095695"/>
                <a:gd name="connsiteX7" fmla="*/ 459844 w 676550"/>
                <a:gd name="connsiteY7" fmla="*/ 338275 h 1095695"/>
                <a:gd name="connsiteX8" fmla="*/ 459844 w 676550"/>
                <a:gd name="connsiteY8" fmla="*/ 280136 h 1095695"/>
                <a:gd name="connsiteX9" fmla="*/ 295991 w 676550"/>
                <a:gd name="connsiteY9" fmla="*/ 280136 h 1095695"/>
                <a:gd name="connsiteX10" fmla="*/ 221997 w 676550"/>
                <a:gd name="connsiteY10" fmla="*/ 354130 h 1095695"/>
                <a:gd name="connsiteX11" fmla="*/ 221996 w 676550"/>
                <a:gd name="connsiteY11" fmla="*/ 1004255 h 1095695"/>
                <a:gd name="connsiteX12" fmla="*/ 91440 w 676550"/>
                <a:gd name="connsiteY12" fmla="*/ 1095695 h 109569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1004255 h 1004255"/>
                <a:gd name="connsiteX0" fmla="*/ 0 w 676550"/>
                <a:gd name="connsiteY0" fmla="*/ 1004255 h 1004255"/>
                <a:gd name="connsiteX1" fmla="*/ 0 w 676550"/>
                <a:gd name="connsiteY1" fmla="*/ 354130 h 1004255"/>
                <a:gd name="connsiteX2" fmla="*/ 86694 w 676550"/>
                <a:gd name="connsiteY2" fmla="*/ 144833 h 1004255"/>
                <a:gd name="connsiteX3" fmla="*/ 295991 w 676550"/>
                <a:gd name="connsiteY3" fmla="*/ 58140 h 1004255"/>
                <a:gd name="connsiteX4" fmla="*/ 459844 w 676550"/>
                <a:gd name="connsiteY4" fmla="*/ 58139 h 1004255"/>
                <a:gd name="connsiteX5" fmla="*/ 459844 w 676550"/>
                <a:gd name="connsiteY5" fmla="*/ 0 h 1004255"/>
                <a:gd name="connsiteX6" fmla="*/ 676550 w 676550"/>
                <a:gd name="connsiteY6" fmla="*/ 169138 h 1004255"/>
                <a:gd name="connsiteX7" fmla="*/ 459844 w 676550"/>
                <a:gd name="connsiteY7" fmla="*/ 338275 h 1004255"/>
                <a:gd name="connsiteX8" fmla="*/ 459844 w 676550"/>
                <a:gd name="connsiteY8" fmla="*/ 280136 h 1004255"/>
                <a:gd name="connsiteX9" fmla="*/ 295991 w 676550"/>
                <a:gd name="connsiteY9" fmla="*/ 280136 h 1004255"/>
                <a:gd name="connsiteX10" fmla="*/ 221997 w 676550"/>
                <a:gd name="connsiteY10" fmla="*/ 354130 h 1004255"/>
                <a:gd name="connsiteX11" fmla="*/ 221996 w 676550"/>
                <a:gd name="connsiteY11" fmla="*/ 772026 h 1004255"/>
                <a:gd name="connsiteX0" fmla="*/ 0 w 676550"/>
                <a:gd name="connsiteY0" fmla="*/ 706712 h 772026"/>
                <a:gd name="connsiteX1" fmla="*/ 0 w 676550"/>
                <a:gd name="connsiteY1" fmla="*/ 354130 h 772026"/>
                <a:gd name="connsiteX2" fmla="*/ 86694 w 676550"/>
                <a:gd name="connsiteY2" fmla="*/ 144833 h 772026"/>
                <a:gd name="connsiteX3" fmla="*/ 295991 w 676550"/>
                <a:gd name="connsiteY3" fmla="*/ 58140 h 772026"/>
                <a:gd name="connsiteX4" fmla="*/ 459844 w 676550"/>
                <a:gd name="connsiteY4" fmla="*/ 58139 h 772026"/>
                <a:gd name="connsiteX5" fmla="*/ 459844 w 676550"/>
                <a:gd name="connsiteY5" fmla="*/ 0 h 772026"/>
                <a:gd name="connsiteX6" fmla="*/ 676550 w 676550"/>
                <a:gd name="connsiteY6" fmla="*/ 169138 h 772026"/>
                <a:gd name="connsiteX7" fmla="*/ 459844 w 676550"/>
                <a:gd name="connsiteY7" fmla="*/ 338275 h 772026"/>
                <a:gd name="connsiteX8" fmla="*/ 459844 w 676550"/>
                <a:gd name="connsiteY8" fmla="*/ 280136 h 772026"/>
                <a:gd name="connsiteX9" fmla="*/ 295991 w 676550"/>
                <a:gd name="connsiteY9" fmla="*/ 280136 h 772026"/>
                <a:gd name="connsiteX10" fmla="*/ 221997 w 676550"/>
                <a:gd name="connsiteY10" fmla="*/ 354130 h 772026"/>
                <a:gd name="connsiteX11" fmla="*/ 221996 w 676550"/>
                <a:gd name="connsiteY11" fmla="*/ 772026 h 77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772026">
                  <a:moveTo>
                    <a:pt x="0" y="706712"/>
                  </a:moveTo>
                  <a:lnTo>
                    <a:pt x="0" y="354130"/>
                  </a:lnTo>
                  <a:cubicBezTo>
                    <a:pt x="0" y="275628"/>
                    <a:pt x="31185" y="200342"/>
                    <a:pt x="86694" y="144833"/>
                  </a:cubicBezTo>
                  <a:cubicBezTo>
                    <a:pt x="142203" y="89324"/>
                    <a:pt x="217490" y="58139"/>
                    <a:pt x="295991" y="58140"/>
                  </a:cubicBezTo>
                  <a:lnTo>
                    <a:pt x="459844" y="58139"/>
                  </a:lnTo>
                  <a:lnTo>
                    <a:pt x="459844" y="0"/>
                  </a:lnTo>
                  <a:lnTo>
                    <a:pt x="676550" y="169138"/>
                  </a:lnTo>
                  <a:lnTo>
                    <a:pt x="459844" y="338275"/>
                  </a:lnTo>
                  <a:lnTo>
                    <a:pt x="459844" y="280136"/>
                  </a:lnTo>
                  <a:lnTo>
                    <a:pt x="295991" y="280136"/>
                  </a:lnTo>
                  <a:cubicBezTo>
                    <a:pt x="255125" y="280136"/>
                    <a:pt x="221997" y="313264"/>
                    <a:pt x="221997" y="354130"/>
                  </a:cubicBezTo>
                  <a:cubicBezTo>
                    <a:pt x="221997" y="570838"/>
                    <a:pt x="221996" y="555318"/>
                    <a:pt x="221996" y="772026"/>
                  </a:cubicBezTo>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grpSp>
      <p:grpSp>
        <p:nvGrpSpPr>
          <p:cNvPr id="22" name="Group 21"/>
          <p:cNvGrpSpPr/>
          <p:nvPr/>
        </p:nvGrpSpPr>
        <p:grpSpPr>
          <a:xfrm>
            <a:off x="1626327" y="4790988"/>
            <a:ext cx="1437732" cy="584174"/>
            <a:chOff x="1350383" y="4876800"/>
            <a:chExt cx="1916976" cy="778898"/>
          </a:xfrm>
        </p:grpSpPr>
        <p:grpSp>
          <p:nvGrpSpPr>
            <p:cNvPr id="23" name="Group 76"/>
            <p:cNvGrpSpPr/>
            <p:nvPr/>
          </p:nvGrpSpPr>
          <p:grpSpPr>
            <a:xfrm>
              <a:off x="1350383" y="4877451"/>
              <a:ext cx="915529" cy="778247"/>
              <a:chOff x="1771192" y="4833321"/>
              <a:chExt cx="915529" cy="778247"/>
            </a:xfrm>
          </p:grpSpPr>
          <p:sp>
            <p:nvSpPr>
              <p:cNvPr id="30" name="AutoShape 33"/>
              <p:cNvSpPr>
                <a:spLocks noChangeArrowheads="1"/>
              </p:cNvSpPr>
              <p:nvPr/>
            </p:nvSpPr>
            <p:spPr bwMode="auto">
              <a:xfrm>
                <a:off x="1771192" y="524580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6858" tIns="0" rIns="6858" bIns="6858" anchor="ctr"/>
              <a:lstStyle/>
              <a:p>
                <a:pPr marL="45244" indent="-45244" algn="ctr"/>
                <a:r>
                  <a:rPr lang="en-US" sz="750" dirty="0">
                    <a:latin typeface="Arial" pitchFamily="34" charset="0"/>
                    <a:cs typeface="Arial" pitchFamily="34" charset="0"/>
                  </a:rPr>
                  <a:t>FPGA</a:t>
                </a:r>
              </a:p>
            </p:txBody>
          </p:sp>
          <p:sp>
            <p:nvSpPr>
              <p:cNvPr id="31" name="AutoShape 33"/>
              <p:cNvSpPr>
                <a:spLocks noChangeArrowheads="1"/>
              </p:cNvSpPr>
              <p:nvPr/>
            </p:nvSpPr>
            <p:spPr bwMode="auto">
              <a:xfrm>
                <a:off x="2252207" y="524580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6858" tIns="0" rIns="6858" bIns="6858" anchor="ctr"/>
              <a:lstStyle/>
              <a:p>
                <a:pPr marL="45244" indent="-45244" algn="ctr"/>
                <a:r>
                  <a:rPr lang="en-US" sz="750" dirty="0">
                    <a:latin typeface="Arial" pitchFamily="34" charset="0"/>
                    <a:cs typeface="Arial" pitchFamily="34" charset="0"/>
                  </a:rPr>
                  <a:t>ASIC</a:t>
                </a:r>
              </a:p>
            </p:txBody>
          </p:sp>
          <p:grpSp>
            <p:nvGrpSpPr>
              <p:cNvPr id="32" name="Group 73"/>
              <p:cNvGrpSpPr/>
              <p:nvPr/>
            </p:nvGrpSpPr>
            <p:grpSpPr>
              <a:xfrm>
                <a:off x="1772321" y="4833321"/>
                <a:ext cx="914400" cy="365760"/>
                <a:chOff x="1772321" y="4833321"/>
                <a:chExt cx="914400" cy="365760"/>
              </a:xfrm>
            </p:grpSpPr>
            <p:sp>
              <p:nvSpPr>
                <p:cNvPr id="33" name="AutoShape 32"/>
                <p:cNvSpPr>
                  <a:spLocks noChangeArrowheads="1"/>
                </p:cNvSpPr>
                <p:nvPr/>
              </p:nvSpPr>
              <p:spPr bwMode="auto">
                <a:xfrm>
                  <a:off x="1772321" y="4833321"/>
                  <a:ext cx="914400" cy="365760"/>
                </a:xfrm>
                <a:prstGeom prst="roundRect">
                  <a:avLst>
                    <a:gd name="adj" fmla="val 10162"/>
                  </a:avLst>
                </a:prstGeom>
                <a:solidFill>
                  <a:schemeClr val="bg1">
                    <a:lumMod val="85000"/>
                  </a:schemeClr>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34" name="AutoShape 32"/>
                <p:cNvSpPr>
                  <a:spLocks noChangeArrowheads="1"/>
                </p:cNvSpPr>
                <p:nvPr/>
              </p:nvSpPr>
              <p:spPr bwMode="auto">
                <a:xfrm>
                  <a:off x="1795440" y="4854514"/>
                  <a:ext cx="868680" cy="164592"/>
                </a:xfrm>
                <a:prstGeom prst="roundRect">
                  <a:avLst>
                    <a:gd name="adj" fmla="val 20744"/>
                  </a:avLst>
                </a:prstGeom>
                <a:solidFill>
                  <a:srgbClr val="E9E8E3">
                    <a:alpha val="60000"/>
                  </a:srgbClr>
                </a:solidFill>
                <a:ln w="19050" algn="ctr">
                  <a:noFill/>
                  <a:miter lim="800000"/>
                  <a:headEnd/>
                  <a:tailEnd/>
                </a:ln>
              </p:spPr>
              <p:txBody>
                <a:bodyPr lIns="0" tIns="48006" rIns="0" bIns="6858" anchor="t"/>
                <a:lstStyle/>
                <a:p>
                  <a:pPr marL="45244" indent="-45244" algn="ctr" fontAlgn="base">
                    <a:spcBef>
                      <a:spcPct val="0"/>
                    </a:spcBef>
                    <a:spcAft>
                      <a:spcPct val="0"/>
                    </a:spcAft>
                  </a:pPr>
                  <a:r>
                    <a:rPr lang="en-US" sz="750" b="1" dirty="0">
                      <a:latin typeface="Arial" pitchFamily="34" charset="0"/>
                      <a:cs typeface="Arial" pitchFamily="34" charset="0"/>
                    </a:rPr>
                    <a:t>VHDL, </a:t>
                  </a:r>
                  <a:r>
                    <a:rPr lang="en-US" sz="750" b="1" dirty="0" err="1">
                      <a:latin typeface="Arial" pitchFamily="34" charset="0"/>
                      <a:cs typeface="Arial" pitchFamily="34" charset="0"/>
                    </a:rPr>
                    <a:t>Verilog</a:t>
                  </a:r>
                  <a:endParaRPr lang="en-US" sz="750" b="1" dirty="0">
                    <a:latin typeface="Arial" pitchFamily="34" charset="0"/>
                    <a:cs typeface="Arial" pitchFamily="34" charset="0"/>
                  </a:endParaRPr>
                </a:p>
              </p:txBody>
            </p:sp>
          </p:grpSp>
        </p:grpSp>
        <p:grpSp>
          <p:nvGrpSpPr>
            <p:cNvPr id="24" name="Group 82"/>
            <p:cNvGrpSpPr/>
            <p:nvPr/>
          </p:nvGrpSpPr>
          <p:grpSpPr>
            <a:xfrm>
              <a:off x="2351830" y="4876800"/>
              <a:ext cx="915529" cy="778247"/>
              <a:chOff x="2589671" y="4876800"/>
              <a:chExt cx="915529" cy="778247"/>
            </a:xfrm>
          </p:grpSpPr>
          <p:grpSp>
            <p:nvGrpSpPr>
              <p:cNvPr id="25" name="Group 81"/>
              <p:cNvGrpSpPr/>
              <p:nvPr/>
            </p:nvGrpSpPr>
            <p:grpSpPr>
              <a:xfrm>
                <a:off x="2589671" y="4876800"/>
                <a:ext cx="915529" cy="778247"/>
                <a:chOff x="2589671" y="4876800"/>
                <a:chExt cx="915529" cy="778247"/>
              </a:xfrm>
            </p:grpSpPr>
            <p:sp>
              <p:nvSpPr>
                <p:cNvPr id="27" name="AutoShape 33"/>
                <p:cNvSpPr>
                  <a:spLocks noChangeArrowheads="1"/>
                </p:cNvSpPr>
                <p:nvPr/>
              </p:nvSpPr>
              <p:spPr bwMode="auto">
                <a:xfrm>
                  <a:off x="2589671" y="5289287"/>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6858" tIns="0" rIns="6858" bIns="6858" anchor="ctr"/>
                <a:lstStyle/>
                <a:p>
                  <a:pPr marL="45244" indent="-45244" algn="ctr"/>
                  <a:r>
                    <a:rPr lang="en-US" sz="750" dirty="0">
                      <a:latin typeface="Arial" pitchFamily="34" charset="0"/>
                      <a:cs typeface="Arial" pitchFamily="34" charset="0"/>
                    </a:rPr>
                    <a:t>RF</a:t>
                  </a:r>
                </a:p>
              </p:txBody>
            </p:sp>
            <p:sp>
              <p:nvSpPr>
                <p:cNvPr id="28" name="AutoShape 33"/>
                <p:cNvSpPr>
                  <a:spLocks noChangeArrowheads="1"/>
                </p:cNvSpPr>
                <p:nvPr/>
              </p:nvSpPr>
              <p:spPr bwMode="auto">
                <a:xfrm>
                  <a:off x="3070686" y="5289287"/>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6858" tIns="0" rIns="6858" bIns="6858" anchor="ctr"/>
                <a:lstStyle/>
                <a:p>
                  <a:pPr marL="45244" indent="-45244" algn="ctr"/>
                  <a:r>
                    <a:rPr lang="en-US" sz="750" dirty="0">
                      <a:latin typeface="Arial" pitchFamily="34" charset="0"/>
                      <a:cs typeface="Arial" pitchFamily="34" charset="0"/>
                    </a:rPr>
                    <a:t>SMPS</a:t>
                  </a:r>
                </a:p>
              </p:txBody>
            </p:sp>
            <p:sp>
              <p:nvSpPr>
                <p:cNvPr id="29" name="AutoShape 32"/>
                <p:cNvSpPr>
                  <a:spLocks noChangeArrowheads="1"/>
                </p:cNvSpPr>
                <p:nvPr/>
              </p:nvSpPr>
              <p:spPr bwMode="auto">
                <a:xfrm>
                  <a:off x="2590800" y="4876800"/>
                  <a:ext cx="914400" cy="365760"/>
                </a:xfrm>
                <a:prstGeom prst="roundRect">
                  <a:avLst>
                    <a:gd name="adj" fmla="val 10162"/>
                  </a:avLst>
                </a:prstGeom>
                <a:solidFill>
                  <a:schemeClr val="bg1">
                    <a:lumMod val="85000"/>
                  </a:schemeClr>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grpSp>
          <p:sp>
            <p:nvSpPr>
              <p:cNvPr id="26" name="AutoShape 32"/>
              <p:cNvSpPr>
                <a:spLocks noChangeArrowheads="1"/>
              </p:cNvSpPr>
              <p:nvPr/>
            </p:nvSpPr>
            <p:spPr bwMode="auto">
              <a:xfrm>
                <a:off x="2613919" y="4897993"/>
                <a:ext cx="868680" cy="164592"/>
              </a:xfrm>
              <a:prstGeom prst="roundRect">
                <a:avLst>
                  <a:gd name="adj" fmla="val 20744"/>
                </a:avLst>
              </a:prstGeom>
              <a:solidFill>
                <a:srgbClr val="E9E8E3">
                  <a:alpha val="60000"/>
                </a:srgbClr>
              </a:solidFill>
              <a:ln w="19050" algn="ctr">
                <a:noFill/>
                <a:miter lim="800000"/>
                <a:headEnd/>
                <a:tailEnd/>
              </a:ln>
            </p:spPr>
            <p:txBody>
              <a:bodyPr lIns="0" tIns="48006" rIns="0" bIns="6858" anchor="t"/>
              <a:lstStyle/>
              <a:p>
                <a:pPr marL="45244" indent="-45244" algn="ctr" fontAlgn="base">
                  <a:spcBef>
                    <a:spcPct val="0"/>
                  </a:spcBef>
                  <a:spcAft>
                    <a:spcPct val="0"/>
                  </a:spcAft>
                </a:pPr>
                <a:r>
                  <a:rPr lang="en-US" sz="750" b="1" dirty="0">
                    <a:latin typeface="Arial" pitchFamily="34" charset="0"/>
                    <a:cs typeface="Arial" pitchFamily="34" charset="0"/>
                  </a:rPr>
                  <a:t>Spice-like</a:t>
                </a:r>
              </a:p>
            </p:txBody>
          </p:sp>
        </p:grpSp>
      </p:grpSp>
      <p:grpSp>
        <p:nvGrpSpPr>
          <p:cNvPr id="35" name="Group 34"/>
          <p:cNvGrpSpPr/>
          <p:nvPr/>
        </p:nvGrpSpPr>
        <p:grpSpPr>
          <a:xfrm>
            <a:off x="1630818" y="3280877"/>
            <a:ext cx="1428750" cy="857269"/>
            <a:chOff x="1371600" y="2863317"/>
            <a:chExt cx="1905000" cy="1143025"/>
          </a:xfrm>
        </p:grpSpPr>
        <p:grpSp>
          <p:nvGrpSpPr>
            <p:cNvPr id="36" name="Group 82"/>
            <p:cNvGrpSpPr/>
            <p:nvPr/>
          </p:nvGrpSpPr>
          <p:grpSpPr>
            <a:xfrm>
              <a:off x="1371600" y="2863317"/>
              <a:ext cx="1905000" cy="348742"/>
              <a:chOff x="783771" y="2887067"/>
              <a:chExt cx="2760167" cy="348742"/>
            </a:xfrm>
            <a:gradFill>
              <a:gsLst>
                <a:gs pos="73000">
                  <a:srgbClr val="F2B404">
                    <a:alpha val="93000"/>
                  </a:srgbClr>
                </a:gs>
                <a:gs pos="100000">
                  <a:srgbClr val="E0DED8"/>
                </a:gs>
              </a:gsLst>
              <a:lin ang="16200000" scaled="1"/>
            </a:gradFill>
          </p:grpSpPr>
          <p:sp>
            <p:nvSpPr>
              <p:cNvPr id="49" name="AutoShape 32"/>
              <p:cNvSpPr>
                <a:spLocks noChangeArrowheads="1"/>
              </p:cNvSpPr>
              <p:nvPr/>
            </p:nvSpPr>
            <p:spPr bwMode="auto">
              <a:xfrm>
                <a:off x="783771" y="2887067"/>
                <a:ext cx="2760167" cy="348742"/>
              </a:xfrm>
              <a:prstGeom prst="roundRect">
                <a:avLst>
                  <a:gd name="adj" fmla="val 10162"/>
                </a:avLst>
              </a:prstGeom>
              <a:solidFill>
                <a:schemeClr val="bg1">
                  <a:lumMod val="85000"/>
                </a:schemeClr>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50" name="AutoShape 32"/>
              <p:cNvSpPr>
                <a:spLocks noChangeArrowheads="1"/>
              </p:cNvSpPr>
              <p:nvPr/>
            </p:nvSpPr>
            <p:spPr bwMode="auto">
              <a:xfrm>
                <a:off x="811844" y="2921234"/>
                <a:ext cx="2704247" cy="156934"/>
              </a:xfrm>
              <a:prstGeom prst="roundRect">
                <a:avLst>
                  <a:gd name="adj" fmla="val 10162"/>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Algorithms</a:t>
                </a:r>
              </a:p>
            </p:txBody>
          </p:sp>
        </p:grpSp>
        <p:grpSp>
          <p:nvGrpSpPr>
            <p:cNvPr id="37" name="Group 85"/>
            <p:cNvGrpSpPr/>
            <p:nvPr/>
          </p:nvGrpSpPr>
          <p:grpSpPr>
            <a:xfrm>
              <a:off x="2362200" y="3267549"/>
              <a:ext cx="914400" cy="348742"/>
              <a:chOff x="2272921" y="3258499"/>
              <a:chExt cx="1479681" cy="348742"/>
            </a:xfrm>
            <a:gradFill>
              <a:gsLst>
                <a:gs pos="73000">
                  <a:srgbClr val="F2B404">
                    <a:alpha val="93000"/>
                  </a:srgbClr>
                </a:gs>
                <a:gs pos="100000">
                  <a:srgbClr val="E0DED8"/>
                </a:gs>
              </a:gsLst>
              <a:lin ang="16200000" scaled="1"/>
            </a:gradFill>
          </p:grpSpPr>
          <p:sp>
            <p:nvSpPr>
              <p:cNvPr id="47" name="AutoShape 32"/>
              <p:cNvSpPr>
                <a:spLocks noChangeArrowheads="1"/>
              </p:cNvSpPr>
              <p:nvPr/>
            </p:nvSpPr>
            <p:spPr bwMode="auto">
              <a:xfrm>
                <a:off x="2272921" y="3258499"/>
                <a:ext cx="1479681" cy="348742"/>
              </a:xfrm>
              <a:prstGeom prst="roundRect">
                <a:avLst>
                  <a:gd name="adj" fmla="val 10162"/>
                </a:avLst>
              </a:prstGeom>
              <a:solidFill>
                <a:srgbClr val="FFC000"/>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48" name="AutoShape 32"/>
              <p:cNvSpPr>
                <a:spLocks noChangeArrowheads="1"/>
              </p:cNvSpPr>
              <p:nvPr/>
            </p:nvSpPr>
            <p:spPr bwMode="auto">
              <a:xfrm>
                <a:off x="2305057" y="3292666"/>
                <a:ext cx="1405697" cy="156934"/>
              </a:xfrm>
              <a:prstGeom prst="roundRect">
                <a:avLst>
                  <a:gd name="adj" fmla="val 20744"/>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Analog</a:t>
                </a:r>
              </a:p>
            </p:txBody>
          </p:sp>
        </p:grpSp>
        <p:grpSp>
          <p:nvGrpSpPr>
            <p:cNvPr id="38" name="Group 88"/>
            <p:cNvGrpSpPr/>
            <p:nvPr/>
          </p:nvGrpSpPr>
          <p:grpSpPr>
            <a:xfrm>
              <a:off x="1371600" y="3267549"/>
              <a:ext cx="914400" cy="348742"/>
              <a:chOff x="783771" y="3258499"/>
              <a:chExt cx="1464585" cy="348742"/>
            </a:xfrm>
            <a:gradFill>
              <a:gsLst>
                <a:gs pos="73000">
                  <a:srgbClr val="F2B404">
                    <a:alpha val="93000"/>
                  </a:srgbClr>
                </a:gs>
                <a:gs pos="100000">
                  <a:srgbClr val="E0DED8"/>
                </a:gs>
              </a:gsLst>
              <a:lin ang="16200000" scaled="1"/>
            </a:gradFill>
          </p:grpSpPr>
          <p:sp>
            <p:nvSpPr>
              <p:cNvPr id="45" name="AutoShape 32"/>
              <p:cNvSpPr>
                <a:spLocks noChangeArrowheads="1"/>
              </p:cNvSpPr>
              <p:nvPr/>
            </p:nvSpPr>
            <p:spPr bwMode="auto">
              <a:xfrm>
                <a:off x="783771" y="3258499"/>
                <a:ext cx="1464585" cy="348742"/>
              </a:xfrm>
              <a:prstGeom prst="roundRect">
                <a:avLst>
                  <a:gd name="adj" fmla="val 10162"/>
                </a:avLst>
              </a:prstGeom>
              <a:solidFill>
                <a:srgbClr val="FFC000"/>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46" name="AutoShape 32"/>
              <p:cNvSpPr>
                <a:spLocks noChangeArrowheads="1"/>
              </p:cNvSpPr>
              <p:nvPr/>
            </p:nvSpPr>
            <p:spPr bwMode="auto">
              <a:xfrm>
                <a:off x="825585" y="3292666"/>
                <a:ext cx="1391356" cy="156934"/>
              </a:xfrm>
              <a:prstGeom prst="roundRect">
                <a:avLst>
                  <a:gd name="adj" fmla="val 20744"/>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Digital</a:t>
                </a:r>
              </a:p>
            </p:txBody>
          </p:sp>
        </p:grpSp>
        <p:grpSp>
          <p:nvGrpSpPr>
            <p:cNvPr id="39" name="Group 85"/>
            <p:cNvGrpSpPr/>
            <p:nvPr/>
          </p:nvGrpSpPr>
          <p:grpSpPr>
            <a:xfrm>
              <a:off x="2362200" y="3657600"/>
              <a:ext cx="914400" cy="348742"/>
              <a:chOff x="2272921" y="3258499"/>
              <a:chExt cx="1479681" cy="348742"/>
            </a:xfrm>
            <a:gradFill>
              <a:gsLst>
                <a:gs pos="73000">
                  <a:srgbClr val="F2B404">
                    <a:alpha val="93000"/>
                  </a:srgbClr>
                </a:gs>
                <a:gs pos="100000">
                  <a:srgbClr val="E0DED8"/>
                </a:gs>
              </a:gsLst>
              <a:lin ang="16200000" scaled="1"/>
            </a:gradFill>
          </p:grpSpPr>
          <p:sp>
            <p:nvSpPr>
              <p:cNvPr id="43" name="AutoShape 32"/>
              <p:cNvSpPr>
                <a:spLocks noChangeArrowheads="1"/>
              </p:cNvSpPr>
              <p:nvPr/>
            </p:nvSpPr>
            <p:spPr bwMode="auto">
              <a:xfrm>
                <a:off x="2272921" y="3258499"/>
                <a:ext cx="1479681" cy="348742"/>
              </a:xfrm>
              <a:prstGeom prst="roundRect">
                <a:avLst>
                  <a:gd name="adj" fmla="val 10162"/>
                </a:avLst>
              </a:prstGeom>
              <a:solidFill>
                <a:srgbClr val="FFC000"/>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44" name="AutoShape 32"/>
              <p:cNvSpPr>
                <a:spLocks noChangeArrowheads="1"/>
              </p:cNvSpPr>
              <p:nvPr/>
            </p:nvSpPr>
            <p:spPr bwMode="auto">
              <a:xfrm>
                <a:off x="2305057" y="3292666"/>
                <a:ext cx="1405697" cy="156934"/>
              </a:xfrm>
              <a:prstGeom prst="roundRect">
                <a:avLst>
                  <a:gd name="adj" fmla="val 20744"/>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Physical</a:t>
                </a:r>
              </a:p>
            </p:txBody>
          </p:sp>
        </p:grpSp>
        <p:grpSp>
          <p:nvGrpSpPr>
            <p:cNvPr id="40" name="Group 88"/>
            <p:cNvGrpSpPr/>
            <p:nvPr/>
          </p:nvGrpSpPr>
          <p:grpSpPr>
            <a:xfrm>
              <a:off x="1371600" y="3657600"/>
              <a:ext cx="914400" cy="348742"/>
              <a:chOff x="783771" y="3258499"/>
              <a:chExt cx="1464585" cy="348742"/>
            </a:xfrm>
            <a:gradFill>
              <a:gsLst>
                <a:gs pos="73000">
                  <a:srgbClr val="F2B404">
                    <a:alpha val="93000"/>
                  </a:srgbClr>
                </a:gs>
                <a:gs pos="100000">
                  <a:srgbClr val="E0DED8"/>
                </a:gs>
              </a:gsLst>
              <a:lin ang="16200000" scaled="1"/>
            </a:gradFill>
          </p:grpSpPr>
          <p:sp>
            <p:nvSpPr>
              <p:cNvPr id="41" name="AutoShape 32"/>
              <p:cNvSpPr>
                <a:spLocks noChangeArrowheads="1"/>
              </p:cNvSpPr>
              <p:nvPr/>
            </p:nvSpPr>
            <p:spPr bwMode="auto">
              <a:xfrm>
                <a:off x="783771" y="3258499"/>
                <a:ext cx="1464585" cy="348742"/>
              </a:xfrm>
              <a:prstGeom prst="roundRect">
                <a:avLst>
                  <a:gd name="adj" fmla="val 10162"/>
                </a:avLst>
              </a:prstGeom>
              <a:solidFill>
                <a:srgbClr val="FFC000"/>
              </a:solidFill>
              <a:ln w="19050" algn="ctr">
                <a:noFill/>
                <a:miter lim="800000"/>
                <a:headEnd/>
                <a:tailEnd/>
              </a:ln>
            </p:spPr>
            <p:txBody>
              <a:bodyPr lIns="6858" tIns="6858" rIns="6858" bIns="6858" anchor="ctr"/>
              <a:lstStyle/>
              <a:p>
                <a:pPr marL="45244" indent="-45244" algn="ctr" fontAlgn="base">
                  <a:spcBef>
                    <a:spcPct val="0"/>
                  </a:spcBef>
                  <a:spcAft>
                    <a:spcPct val="0"/>
                  </a:spcAft>
                </a:pPr>
                <a:endParaRPr lang="en-US" sz="750" b="1" dirty="0">
                  <a:latin typeface="Arial" pitchFamily="34" charset="0"/>
                  <a:cs typeface="Arial" pitchFamily="34" charset="0"/>
                </a:endParaRPr>
              </a:p>
            </p:txBody>
          </p:sp>
          <p:sp>
            <p:nvSpPr>
              <p:cNvPr id="42" name="AutoShape 32"/>
              <p:cNvSpPr>
                <a:spLocks noChangeArrowheads="1"/>
              </p:cNvSpPr>
              <p:nvPr/>
            </p:nvSpPr>
            <p:spPr bwMode="auto">
              <a:xfrm>
                <a:off x="825585" y="3292666"/>
                <a:ext cx="1391356" cy="156934"/>
              </a:xfrm>
              <a:prstGeom prst="roundRect">
                <a:avLst>
                  <a:gd name="adj" fmla="val 20744"/>
                </a:avLst>
              </a:prstGeom>
              <a:solidFill>
                <a:srgbClr val="E9E8E3">
                  <a:alpha val="60000"/>
                </a:srgbClr>
              </a:solidFill>
              <a:ln w="19050" algn="ctr">
                <a:noFill/>
                <a:miter lim="800000"/>
                <a:headEnd/>
                <a:tailEnd/>
              </a:ln>
            </p:spPr>
            <p:txBody>
              <a:bodyPr lIns="6858" tIns="48006" rIns="6858" bIns="6858" anchor="t"/>
              <a:lstStyle/>
              <a:p>
                <a:pPr marL="45244" indent="-45244" algn="ctr" fontAlgn="base">
                  <a:spcBef>
                    <a:spcPct val="0"/>
                  </a:spcBef>
                  <a:spcAft>
                    <a:spcPct val="0"/>
                  </a:spcAft>
                </a:pPr>
                <a:r>
                  <a:rPr lang="en-US" sz="750" b="1" dirty="0">
                    <a:latin typeface="Arial" pitchFamily="34" charset="0"/>
                    <a:cs typeface="Arial" pitchFamily="34" charset="0"/>
                  </a:rPr>
                  <a:t>Fixed-Point</a:t>
                </a:r>
              </a:p>
            </p:txBody>
          </p:sp>
        </p:grpSp>
      </p:grpSp>
      <p:sp>
        <p:nvSpPr>
          <p:cNvPr id="51" name="Left-Right Arrow 50"/>
          <p:cNvSpPr/>
          <p:nvPr/>
        </p:nvSpPr>
        <p:spPr>
          <a:xfrm rot="5400000">
            <a:off x="2084229" y="2693912"/>
            <a:ext cx="514350" cy="2286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52" name="AutoShape 19"/>
          <p:cNvSpPr>
            <a:spLocks noChangeArrowheads="1"/>
          </p:cNvSpPr>
          <p:nvPr/>
        </p:nvSpPr>
        <p:spPr bwMode="auto">
          <a:xfrm>
            <a:off x="1459368" y="2519622"/>
            <a:ext cx="1737360" cy="274320"/>
          </a:xfrm>
          <a:prstGeom prst="roundRect">
            <a:avLst>
              <a:gd name="adj" fmla="val 13489"/>
            </a:avLst>
          </a:prstGeom>
          <a:solidFill>
            <a:srgbClr val="E0DCDA"/>
          </a:solidFill>
          <a:ln w="6350" cap="flat" cmpd="sng" algn="ctr">
            <a:noFill/>
            <a:prstDash val="solid"/>
            <a:round/>
            <a:headEnd type="none" w="med" len="med"/>
            <a:tailEnd type="none" w="med" len="med"/>
          </a:ln>
          <a:effectLst>
            <a:innerShdw blurRad="342900">
              <a:schemeClr val="bg1">
                <a:alpha val="37000"/>
              </a:schemeClr>
            </a:innerShdw>
          </a:effectLst>
        </p:spPr>
        <p:txBody>
          <a:bodyPr vert="horz" wrap="square" lIns="0" tIns="34290" rIns="0" bIns="34290" numCol="1" rtlCol="0" anchor="ctr" anchorCtr="0" compatLnSpc="1">
            <a:prstTxWarp prst="textNoShape">
              <a:avLst/>
            </a:prstTxWarp>
          </a:bodyPr>
          <a:lstStyle/>
          <a:p>
            <a:pPr algn="ctr">
              <a:buNone/>
            </a:pPr>
            <a:r>
              <a:rPr lang="en-US" sz="900" b="1" dirty="0">
                <a:latin typeface="Arial" pitchFamily="34" charset="0"/>
                <a:cs typeface="Arial" pitchFamily="34" charset="0"/>
              </a:rPr>
              <a:t>SPECIFICATION</a:t>
            </a:r>
          </a:p>
        </p:txBody>
      </p:sp>
      <p:sp>
        <p:nvSpPr>
          <p:cNvPr id="53" name="TextBox 52"/>
          <p:cNvSpPr txBox="1"/>
          <p:nvPr/>
        </p:nvSpPr>
        <p:spPr>
          <a:xfrm>
            <a:off x="4517994" y="2472969"/>
            <a:ext cx="3483006" cy="1246495"/>
          </a:xfrm>
          <a:prstGeom prst="rect">
            <a:avLst/>
          </a:prstGeom>
          <a:noFill/>
        </p:spPr>
        <p:txBody>
          <a:bodyPr wrap="square" rtlCol="0">
            <a:spAutoFit/>
          </a:bodyPr>
          <a:lstStyle/>
          <a:p>
            <a:r>
              <a:rPr lang="en-US" sz="1500" dirty="0">
                <a:latin typeface="Arial" pitchFamily="34" charset="0"/>
                <a:cs typeface="Arial" pitchFamily="34" charset="0"/>
              </a:rPr>
              <a:t>Multi-domain algorithm development</a:t>
            </a:r>
          </a:p>
          <a:p>
            <a:pPr marL="257175" indent="-257175">
              <a:buFontTx/>
              <a:buChar char="-"/>
            </a:pPr>
            <a:r>
              <a:rPr lang="en-US" sz="1200" dirty="0">
                <a:latin typeface="Arial" pitchFamily="34" charset="0"/>
                <a:cs typeface="Arial" pitchFamily="34" charset="0"/>
              </a:rPr>
              <a:t>Elaborate ‘Golden’ reference model derived from specification</a:t>
            </a:r>
          </a:p>
          <a:p>
            <a:pPr marL="257175" indent="-257175">
              <a:buFontTx/>
              <a:buChar char="-"/>
            </a:pPr>
            <a:r>
              <a:rPr lang="en-US" sz="1200" dirty="0">
                <a:latin typeface="Arial" pitchFamily="34" charset="0"/>
                <a:cs typeface="Arial" pitchFamily="34" charset="0"/>
              </a:rPr>
              <a:t>Study architectural trade-offs between analog and digital systems</a:t>
            </a:r>
          </a:p>
          <a:p>
            <a:pPr marL="257175" indent="-257175">
              <a:buFontTx/>
              <a:buChar char="-"/>
            </a:pPr>
            <a:r>
              <a:rPr lang="en-US" sz="1200" dirty="0">
                <a:latin typeface="Arial" pitchFamily="34" charset="0"/>
                <a:cs typeface="Arial" pitchFamily="34" charset="0"/>
              </a:rPr>
              <a:t>Determine integrated system performance</a:t>
            </a:r>
          </a:p>
        </p:txBody>
      </p:sp>
      <p:cxnSp>
        <p:nvCxnSpPr>
          <p:cNvPr id="55" name="Straight Connector 54"/>
          <p:cNvCxnSpPr/>
          <p:nvPr/>
        </p:nvCxnSpPr>
        <p:spPr>
          <a:xfrm flipV="1">
            <a:off x="2951820" y="2551037"/>
            <a:ext cx="1566174" cy="1141170"/>
          </a:xfrm>
          <a:prstGeom prst="line">
            <a:avLst/>
          </a:prstGeom>
          <a:ln w="25400">
            <a:solidFill>
              <a:schemeClr val="accent5">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517994" y="3729641"/>
            <a:ext cx="3483006" cy="1061829"/>
          </a:xfrm>
          <a:prstGeom prst="rect">
            <a:avLst/>
          </a:prstGeom>
          <a:noFill/>
        </p:spPr>
        <p:txBody>
          <a:bodyPr wrap="square" rtlCol="0">
            <a:spAutoFit/>
          </a:bodyPr>
          <a:lstStyle/>
          <a:p>
            <a:r>
              <a:rPr lang="en-US" sz="1500" dirty="0">
                <a:latin typeface="Arial" pitchFamily="34" charset="0"/>
                <a:cs typeface="Arial" pitchFamily="34" charset="0"/>
              </a:rPr>
              <a:t>Verification</a:t>
            </a:r>
          </a:p>
          <a:p>
            <a:pPr marL="257175" indent="-257175">
              <a:buFontTx/>
              <a:buChar char="-"/>
            </a:pPr>
            <a:r>
              <a:rPr lang="en-US" sz="1200" dirty="0">
                <a:solidFill>
                  <a:prstClr val="black"/>
                </a:solidFill>
                <a:latin typeface="Arial" pitchFamily="34" charset="0"/>
                <a:cs typeface="Arial" pitchFamily="34" charset="0"/>
              </a:rPr>
              <a:t>Co-simulation with 3</a:t>
            </a:r>
            <a:r>
              <a:rPr lang="en-US" sz="1200" baseline="30000" dirty="0">
                <a:solidFill>
                  <a:prstClr val="black"/>
                </a:solidFill>
                <a:latin typeface="Arial" pitchFamily="34" charset="0"/>
                <a:cs typeface="Arial" pitchFamily="34" charset="0"/>
              </a:rPr>
              <a:t>rd</a:t>
            </a:r>
            <a:r>
              <a:rPr lang="en-US" sz="1200" dirty="0">
                <a:solidFill>
                  <a:prstClr val="black"/>
                </a:solidFill>
                <a:latin typeface="Arial" pitchFamily="34" charset="0"/>
                <a:cs typeface="Arial" pitchFamily="34" charset="0"/>
              </a:rPr>
              <a:t> party tools </a:t>
            </a:r>
          </a:p>
          <a:p>
            <a:pPr marL="257175" indent="-257175">
              <a:buFontTx/>
              <a:buChar char="-"/>
            </a:pPr>
            <a:r>
              <a:rPr lang="en-US" sz="1200" dirty="0" err="1">
                <a:solidFill>
                  <a:prstClr val="black"/>
                </a:solidFill>
                <a:latin typeface="Arial" pitchFamily="34" charset="0"/>
                <a:cs typeface="Arial" pitchFamily="34" charset="0"/>
              </a:rPr>
              <a:t>Testbench</a:t>
            </a:r>
            <a:r>
              <a:rPr lang="en-US" sz="1200" dirty="0">
                <a:solidFill>
                  <a:prstClr val="black"/>
                </a:solidFill>
                <a:latin typeface="Arial" pitchFamily="34" charset="0"/>
                <a:cs typeface="Arial" pitchFamily="34" charset="0"/>
              </a:rPr>
              <a:t> generation</a:t>
            </a:r>
          </a:p>
          <a:p>
            <a:pPr marL="257175" indent="-257175">
              <a:buFontTx/>
              <a:buChar char="-"/>
            </a:pPr>
            <a:r>
              <a:rPr lang="en-US" sz="1200" dirty="0">
                <a:solidFill>
                  <a:prstClr val="black"/>
                </a:solidFill>
                <a:latin typeface="Arial" pitchFamily="34" charset="0"/>
                <a:cs typeface="Arial" pitchFamily="34" charset="0"/>
              </a:rPr>
              <a:t>Integration with test and measurement equipment</a:t>
            </a:r>
          </a:p>
        </p:txBody>
      </p:sp>
      <p:cxnSp>
        <p:nvCxnSpPr>
          <p:cNvPr id="57" name="Straight Connector 56"/>
          <p:cNvCxnSpPr/>
          <p:nvPr/>
        </p:nvCxnSpPr>
        <p:spPr>
          <a:xfrm>
            <a:off x="2341405" y="4458845"/>
            <a:ext cx="2176589" cy="955820"/>
          </a:xfrm>
          <a:prstGeom prst="line">
            <a:avLst/>
          </a:prstGeom>
          <a:ln w="25400">
            <a:solidFill>
              <a:schemeClr val="accent5">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517994" y="5259431"/>
            <a:ext cx="3483006" cy="1107996"/>
          </a:xfrm>
          <a:prstGeom prst="rect">
            <a:avLst/>
          </a:prstGeom>
          <a:noFill/>
        </p:spPr>
        <p:txBody>
          <a:bodyPr wrap="square" rtlCol="0">
            <a:spAutoFit/>
          </a:bodyPr>
          <a:lstStyle/>
          <a:p>
            <a:r>
              <a:rPr lang="en-US" sz="1500" dirty="0">
                <a:latin typeface="Arial" pitchFamily="34" charset="0"/>
                <a:cs typeface="Arial" pitchFamily="34" charset="0"/>
              </a:rPr>
              <a:t>Implementation and prototyping</a:t>
            </a:r>
          </a:p>
          <a:p>
            <a:pPr marL="257175" indent="-257175">
              <a:buFontTx/>
              <a:buChar char="-"/>
            </a:pPr>
            <a:r>
              <a:rPr lang="en-US" sz="1200" dirty="0">
                <a:solidFill>
                  <a:prstClr val="black"/>
                </a:solidFill>
                <a:latin typeface="Arial" pitchFamily="34" charset="0"/>
                <a:cs typeface="Arial" pitchFamily="34" charset="0"/>
              </a:rPr>
              <a:t>Architectural models that are representative of board level implementations. </a:t>
            </a:r>
          </a:p>
          <a:p>
            <a:pPr marL="257175" indent="-257175">
              <a:buFontTx/>
              <a:buChar char="-"/>
            </a:pPr>
            <a:r>
              <a:rPr lang="en-US" sz="1200" dirty="0">
                <a:solidFill>
                  <a:prstClr val="black"/>
                </a:solidFill>
                <a:latin typeface="Arial" pitchFamily="34" charset="0"/>
                <a:cs typeface="Arial" pitchFamily="34" charset="0"/>
              </a:rPr>
              <a:t>Synthesizable HDL code generation</a:t>
            </a:r>
          </a:p>
          <a:p>
            <a:endParaRPr lang="en-US" sz="1500" dirty="0">
              <a:latin typeface="Arial" pitchFamily="34" charset="0"/>
              <a:cs typeface="Arial" pitchFamily="34" charset="0"/>
            </a:endParaRPr>
          </a:p>
        </p:txBody>
      </p:sp>
      <p:cxnSp>
        <p:nvCxnSpPr>
          <p:cNvPr id="61" name="Straight Connector 60"/>
          <p:cNvCxnSpPr/>
          <p:nvPr/>
        </p:nvCxnSpPr>
        <p:spPr>
          <a:xfrm flipV="1">
            <a:off x="3654371" y="3926097"/>
            <a:ext cx="863622" cy="316424"/>
          </a:xfrm>
          <a:prstGeom prst="line">
            <a:avLst/>
          </a:prstGeom>
          <a:ln w="25400">
            <a:solidFill>
              <a:schemeClr val="accent5">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511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fi-802.11ac"/>
          <p:cNvPicPr>
            <a:picLocks noChangeAspect="1" noChangeArrowheads="1"/>
          </p:cNvPicPr>
          <p:nvPr/>
        </p:nvPicPr>
        <p:blipFill rotWithShape="1">
          <a:blip r:embed="rId2">
            <a:extLst>
              <a:ext uri="{28A0092B-C50C-407E-A947-70E740481C1C}">
                <a14:useLocalDpi xmlns:a14="http://schemas.microsoft.com/office/drawing/2010/main" val="0"/>
              </a:ext>
            </a:extLst>
          </a:blip>
          <a:srcRect t="31474" b="29242"/>
          <a:stretch/>
        </p:blipFill>
        <p:spPr bwMode="auto">
          <a:xfrm>
            <a:off x="5638746" y="2050540"/>
            <a:ext cx="3358158" cy="7543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501041"/>
            <a:ext cx="8229600" cy="2059597"/>
          </a:xfrm>
        </p:spPr>
        <p:txBody>
          <a:bodyPr>
            <a:normAutofit/>
          </a:bodyPr>
          <a:lstStyle/>
          <a:p>
            <a:r>
              <a:rPr lang="en-US" sz="3200" dirty="0"/>
              <a:t>What is WLAN System Toolbox?</a:t>
            </a:r>
          </a:p>
        </p:txBody>
      </p:sp>
      <p:sp>
        <p:nvSpPr>
          <p:cNvPr id="3" name="Content Placeholder 2"/>
          <p:cNvSpPr>
            <a:spLocks noGrp="1"/>
          </p:cNvSpPr>
          <p:nvPr>
            <p:ph idx="1"/>
          </p:nvPr>
        </p:nvSpPr>
        <p:spPr>
          <a:xfrm>
            <a:off x="456717" y="2050539"/>
            <a:ext cx="3993838" cy="424555"/>
          </a:xfrm>
        </p:spPr>
        <p:txBody>
          <a:bodyPr/>
          <a:lstStyle/>
          <a:p>
            <a:pPr marL="0" indent="0">
              <a:buNone/>
            </a:pPr>
            <a:r>
              <a:rPr lang="en-US" sz="2100" b="1" dirty="0"/>
              <a:t>Physical layer (PHY) modeling</a:t>
            </a:r>
          </a:p>
          <a:p>
            <a:endParaRPr lang="en-US" sz="2100" dirty="0"/>
          </a:p>
        </p:txBody>
      </p:sp>
      <p:grpSp>
        <p:nvGrpSpPr>
          <p:cNvPr id="21" name="Group 20"/>
          <p:cNvGrpSpPr/>
          <p:nvPr/>
        </p:nvGrpSpPr>
        <p:grpSpPr>
          <a:xfrm>
            <a:off x="467380" y="3456400"/>
            <a:ext cx="4327082" cy="1736394"/>
            <a:chOff x="608092" y="2573652"/>
            <a:chExt cx="5769442" cy="2315192"/>
          </a:xfrm>
        </p:grpSpPr>
        <p:sp>
          <p:nvSpPr>
            <p:cNvPr id="7" name="TextBox 6"/>
            <p:cNvSpPr txBox="1"/>
            <p:nvPr/>
          </p:nvSpPr>
          <p:spPr>
            <a:xfrm>
              <a:off x="608092" y="3226851"/>
              <a:ext cx="5769442" cy="1661993"/>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100" dirty="0"/>
                <a:t>L-SIG, HT-SIG, VHT-SIG-A, VHT-SIG-B</a:t>
              </a:r>
            </a:p>
            <a:p>
              <a:r>
                <a:rPr lang="en-US" dirty="0"/>
                <a:t>OFDM, MIMO Equalization, STBC Combining</a:t>
              </a:r>
              <a:endParaRPr lang="en-US" b="1" dirty="0">
                <a:latin typeface="Arial" pitchFamily="34" charset="0"/>
                <a:cs typeface="Arial" pitchFamily="34" charset="0"/>
              </a:endParaRPr>
            </a:p>
            <a:p>
              <a:r>
                <a:rPr lang="en-US" sz="1500" dirty="0"/>
                <a:t>Packet detection, symbol timing correction</a:t>
              </a:r>
            </a:p>
            <a:p>
              <a:r>
                <a:rPr lang="en-US" sz="1200" dirty="0"/>
                <a:t>Coarse and fine frequency offset estimation</a:t>
              </a:r>
            </a:p>
            <a:p>
              <a:r>
                <a:rPr lang="en-US" sz="900" dirty="0"/>
                <a:t>Preamble signal decoders for L-SIG, HT-SIG, VHT-SIG-A, VHT-SIG-B fields</a:t>
              </a:r>
              <a:endParaRPr lang="en-US" sz="900" b="1" dirty="0">
                <a:latin typeface="Arial" pitchFamily="34" charset="0"/>
                <a:cs typeface="Arial" pitchFamily="34" charset="0"/>
              </a:endParaRPr>
            </a:p>
          </p:txBody>
        </p:sp>
        <p:sp>
          <p:nvSpPr>
            <p:cNvPr id="14" name="TextBox 13"/>
            <p:cNvSpPr txBox="1"/>
            <p:nvPr/>
          </p:nvSpPr>
          <p:spPr>
            <a:xfrm>
              <a:off x="641503" y="2573652"/>
              <a:ext cx="4150537" cy="553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100" b="1" dirty="0">
                  <a:latin typeface="Arial" pitchFamily="34" charset="0"/>
                  <a:cs typeface="Arial" pitchFamily="34" charset="0"/>
                </a:rPr>
                <a:t>Transmitter &amp; Receiver</a:t>
              </a:r>
            </a:p>
          </p:txBody>
        </p:sp>
      </p:grpSp>
      <p:sp>
        <p:nvSpPr>
          <p:cNvPr id="8" name="Rectangle 7"/>
          <p:cNvSpPr/>
          <p:nvPr/>
        </p:nvSpPr>
        <p:spPr>
          <a:xfrm>
            <a:off x="400050" y="2539463"/>
            <a:ext cx="5372100" cy="55399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500" dirty="0">
                <a:latin typeface="Calibri" panose="020F0502020204030204" pitchFamily="34" charset="0"/>
                <a:ea typeface="Calibri" panose="020F0502020204030204" pitchFamily="34" charset="0"/>
                <a:cs typeface="Times New Roman" panose="02020603050405020304" pitchFamily="18" charset="0"/>
              </a:rPr>
              <a:t>Standard-compliant functions for the design, simulation, analysis, and testing of wireless LAN communications systems</a:t>
            </a:r>
            <a:endParaRPr lang="en-US" sz="1500" dirty="0"/>
          </a:p>
        </p:txBody>
      </p:sp>
      <p:grpSp>
        <p:nvGrpSpPr>
          <p:cNvPr id="25" name="Group 24"/>
          <p:cNvGrpSpPr/>
          <p:nvPr/>
        </p:nvGrpSpPr>
        <p:grpSpPr>
          <a:xfrm>
            <a:off x="5611506" y="4558005"/>
            <a:ext cx="2707793" cy="1228563"/>
            <a:chOff x="608092" y="2573652"/>
            <a:chExt cx="3610390" cy="1638083"/>
          </a:xfrm>
        </p:grpSpPr>
        <p:sp>
          <p:nvSpPr>
            <p:cNvPr id="26" name="TextBox 25"/>
            <p:cNvSpPr txBox="1"/>
            <p:nvPr/>
          </p:nvSpPr>
          <p:spPr>
            <a:xfrm>
              <a:off x="608092" y="3226850"/>
              <a:ext cx="3610390" cy="98488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100" dirty="0"/>
                <a:t>Packet Error Rate, EVM</a:t>
              </a:r>
            </a:p>
            <a:p>
              <a:r>
                <a:rPr lang="en-US" sz="2100" dirty="0">
                  <a:latin typeface="Arial" pitchFamily="34" charset="0"/>
                  <a:cs typeface="Arial" pitchFamily="34" charset="0"/>
                </a:rPr>
                <a:t>Spectral Emissions</a:t>
              </a:r>
              <a:endParaRPr lang="en-US" sz="900" dirty="0">
                <a:latin typeface="Arial" pitchFamily="34" charset="0"/>
                <a:cs typeface="Arial" pitchFamily="34" charset="0"/>
              </a:endParaRPr>
            </a:p>
          </p:txBody>
        </p:sp>
        <p:sp>
          <p:nvSpPr>
            <p:cNvPr id="27" name="TextBox 26"/>
            <p:cNvSpPr txBox="1"/>
            <p:nvPr/>
          </p:nvSpPr>
          <p:spPr>
            <a:xfrm>
              <a:off x="641503" y="2573652"/>
              <a:ext cx="2755454" cy="553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100" b="1" dirty="0">
                  <a:latin typeface="Arial" pitchFamily="34" charset="0"/>
                  <a:cs typeface="Arial" pitchFamily="34" charset="0"/>
                </a:rPr>
                <a:t>Measurements</a:t>
              </a:r>
            </a:p>
          </p:txBody>
        </p:sp>
      </p:grpSp>
      <p:grpSp>
        <p:nvGrpSpPr>
          <p:cNvPr id="28" name="Group 27"/>
          <p:cNvGrpSpPr/>
          <p:nvPr/>
        </p:nvGrpSpPr>
        <p:grpSpPr>
          <a:xfrm>
            <a:off x="5638747" y="3337984"/>
            <a:ext cx="2920402" cy="905397"/>
            <a:chOff x="608092" y="2573652"/>
            <a:chExt cx="3893869" cy="1207196"/>
          </a:xfrm>
        </p:grpSpPr>
        <p:sp>
          <p:nvSpPr>
            <p:cNvPr id="29" name="TextBox 28"/>
            <p:cNvSpPr txBox="1"/>
            <p:nvPr/>
          </p:nvSpPr>
          <p:spPr>
            <a:xfrm>
              <a:off x="608092" y="3226851"/>
              <a:ext cx="1710981" cy="553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100" dirty="0" err="1"/>
                <a:t>TGn</a:t>
              </a:r>
              <a:r>
                <a:rPr lang="en-US" sz="2100" dirty="0"/>
                <a:t>, </a:t>
              </a:r>
              <a:r>
                <a:rPr lang="en-US" sz="2100" dirty="0" err="1"/>
                <a:t>TGac</a:t>
              </a:r>
              <a:endParaRPr lang="en-US" sz="900" dirty="0">
                <a:latin typeface="Arial" pitchFamily="34" charset="0"/>
                <a:cs typeface="Arial" pitchFamily="34" charset="0"/>
              </a:endParaRPr>
            </a:p>
          </p:txBody>
        </p:sp>
        <p:sp>
          <p:nvSpPr>
            <p:cNvPr id="30" name="TextBox 29"/>
            <p:cNvSpPr txBox="1"/>
            <p:nvPr/>
          </p:nvSpPr>
          <p:spPr>
            <a:xfrm>
              <a:off x="641503" y="2573652"/>
              <a:ext cx="3860458" cy="553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100" b="1" dirty="0">
                  <a:latin typeface="Arial" pitchFamily="34" charset="0"/>
                  <a:cs typeface="Arial" pitchFamily="34" charset="0"/>
                </a:rPr>
                <a:t>Propagation Channel</a:t>
              </a:r>
            </a:p>
          </p:txBody>
        </p:sp>
      </p:grpSp>
    </p:spTree>
    <p:extLst>
      <p:ext uri="{BB962C8B-B14F-4D97-AF65-F5344CB8AC3E}">
        <p14:creationId xmlns:p14="http://schemas.microsoft.com/office/powerpoint/2010/main" val="995883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we integrate RF Behavior with MathWorks tools?</a:t>
            </a:r>
          </a:p>
        </p:txBody>
      </p:sp>
      <p:sp>
        <p:nvSpPr>
          <p:cNvPr id="3" name="Content Placeholder 2"/>
          <p:cNvSpPr>
            <a:spLocks noGrp="1"/>
          </p:cNvSpPr>
          <p:nvPr>
            <p:ph idx="1"/>
          </p:nvPr>
        </p:nvSpPr>
        <p:spPr>
          <a:xfrm>
            <a:off x="533400" y="2700142"/>
            <a:ext cx="8077200" cy="1514084"/>
          </a:xfrm>
        </p:spPr>
        <p:txBody>
          <a:bodyPr>
            <a:normAutofit fontScale="47500" lnSpcReduction="20000"/>
          </a:bodyPr>
          <a:lstStyle/>
          <a:p>
            <a:r>
              <a:rPr lang="en-US" dirty="0"/>
              <a:t>Integrating RF behavior into Communications system models will likely be your biggest integration challenge.</a:t>
            </a:r>
          </a:p>
          <a:p>
            <a:r>
              <a:rPr lang="en-US" dirty="0"/>
              <a:t>RF behavior is included via a physical modeling platform that is an addition to Simulink.</a:t>
            </a:r>
          </a:p>
          <a:p>
            <a:r>
              <a:rPr lang="en-US" dirty="0"/>
              <a:t>RF systems are realized in a manner similar to that of circuit simulators that you would find in Cadence Virtuoso, </a:t>
            </a:r>
            <a:r>
              <a:rPr lang="en-US" dirty="0" err="1"/>
              <a:t>KeySight’s</a:t>
            </a:r>
            <a:r>
              <a:rPr lang="en-US" dirty="0"/>
              <a:t> ADS circuit simulator etc..</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648" t="24502" r="2194" b="16410"/>
          <a:stretch/>
        </p:blipFill>
        <p:spPr>
          <a:xfrm>
            <a:off x="467141" y="4161773"/>
            <a:ext cx="4777374" cy="18984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4161772"/>
            <a:ext cx="1868092" cy="1898432"/>
          </a:xfrm>
          <a:prstGeom prst="rect">
            <a:avLst/>
          </a:prstGeom>
        </p:spPr>
      </p:pic>
    </p:spTree>
    <p:extLst>
      <p:ext uri="{BB962C8B-B14F-4D97-AF65-F5344CB8AC3E}">
        <p14:creationId xmlns:p14="http://schemas.microsoft.com/office/powerpoint/2010/main" val="3593635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1143000"/>
          </a:xfrm>
        </p:spPr>
        <p:txBody>
          <a:bodyPr>
            <a:normAutofit fontScale="90000"/>
          </a:bodyPr>
          <a:lstStyle/>
          <a:p>
            <a:r>
              <a:rPr lang="en-US" dirty="0"/>
              <a:t>What part of the design do we want to begin with?</a:t>
            </a:r>
          </a:p>
        </p:txBody>
      </p:sp>
      <p:sp>
        <p:nvSpPr>
          <p:cNvPr id="3" name="Content Placeholder 2"/>
          <p:cNvSpPr>
            <a:spLocks noGrp="1"/>
          </p:cNvSpPr>
          <p:nvPr>
            <p:ph idx="1"/>
          </p:nvPr>
        </p:nvSpPr>
        <p:spPr>
          <a:xfrm>
            <a:off x="328366" y="2343150"/>
            <a:ext cx="6972299" cy="3710417"/>
          </a:xfrm>
        </p:spPr>
        <p:txBody>
          <a:bodyPr>
            <a:normAutofit fontScale="62500" lnSpcReduction="20000"/>
          </a:bodyPr>
          <a:lstStyle/>
          <a:p>
            <a:r>
              <a:rPr lang="en-US" dirty="0"/>
              <a:t>You often start with an Excel Spreadsheet for doing Budget calculations; let’s do this with a new MATLAB application, RF Budget Analyzer</a:t>
            </a:r>
          </a:p>
          <a:p>
            <a:endParaRPr lang="en-US" dirty="0"/>
          </a:p>
          <a:p>
            <a:r>
              <a:rPr lang="en-US" dirty="0"/>
              <a:t>What benefit does it bring to you?</a:t>
            </a:r>
          </a:p>
          <a:p>
            <a:pPr lvl="1"/>
            <a:r>
              <a:rPr lang="en-GB" dirty="0"/>
              <a:t>Implements power / noise / IP3 RF link budget analytical computations</a:t>
            </a:r>
          </a:p>
          <a:p>
            <a:pPr lvl="1"/>
            <a:r>
              <a:rPr lang="en-GB" dirty="0"/>
              <a:t>Better than similar custom-made spreadsheets – takes into account mismatches</a:t>
            </a:r>
          </a:p>
          <a:p>
            <a:pPr lvl="1"/>
            <a:r>
              <a:rPr lang="en-GB" dirty="0"/>
              <a:t>Generates models / </a:t>
            </a:r>
            <a:r>
              <a:rPr lang="en-GB" dirty="0" err="1"/>
              <a:t>testbenches</a:t>
            </a:r>
            <a:r>
              <a:rPr lang="en-GB" dirty="0"/>
              <a:t> for SimRF Circuit Envelope simulations</a:t>
            </a:r>
          </a:p>
          <a:p>
            <a:pPr lvl="1"/>
            <a:r>
              <a:rPr lang="en-GB" dirty="0"/>
              <a:t>Provides consistency between analytical and simulation results</a:t>
            </a:r>
          </a:p>
          <a:p>
            <a:pPr lvl="1"/>
            <a:r>
              <a:rPr lang="en-GB" dirty="0"/>
              <a:t>Supports the “top-down” design workflow</a:t>
            </a:r>
          </a:p>
          <a:p>
            <a:pPr lvl="1"/>
            <a:endParaRPr lang="en-US" dirty="0"/>
          </a:p>
        </p:txBody>
      </p:sp>
      <p:pic>
        <p:nvPicPr>
          <p:cNvPr id="4" name="Picture 3"/>
          <p:cNvPicPr>
            <a:picLocks noChangeAspect="1"/>
          </p:cNvPicPr>
          <p:nvPr/>
        </p:nvPicPr>
        <p:blipFill rotWithShape="1">
          <a:blip r:embed="rId2"/>
          <a:srcRect l="7289" r="1074"/>
          <a:stretch/>
        </p:blipFill>
        <p:spPr>
          <a:xfrm>
            <a:off x="7600950" y="1771650"/>
            <a:ext cx="1214684" cy="1126721"/>
          </a:xfrm>
          <a:prstGeom prst="rect">
            <a:avLst/>
          </a:prstGeom>
        </p:spPr>
      </p:pic>
      <p:pic>
        <p:nvPicPr>
          <p:cNvPr id="5" name="Picture 4"/>
          <p:cNvPicPr>
            <a:picLocks noChangeAspect="1"/>
          </p:cNvPicPr>
          <p:nvPr/>
        </p:nvPicPr>
        <p:blipFill>
          <a:blip r:embed="rId3"/>
          <a:stretch>
            <a:fillRect/>
          </a:stretch>
        </p:blipFill>
        <p:spPr>
          <a:xfrm>
            <a:off x="6067025" y="5561557"/>
            <a:ext cx="2851508" cy="972644"/>
          </a:xfrm>
          <a:prstGeom prst="rect">
            <a:avLst/>
          </a:prstGeom>
        </p:spPr>
      </p:pic>
    </p:spTree>
    <p:extLst>
      <p:ext uri="{BB962C8B-B14F-4D97-AF65-F5344CB8AC3E}">
        <p14:creationId xmlns:p14="http://schemas.microsoft.com/office/powerpoint/2010/main" val="184796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2000250" y="1828801"/>
            <a:ext cx="5130165" cy="3439001"/>
          </a:xfrm>
          <a:prstGeom prst="rect">
            <a:avLst/>
          </a:prstGeom>
        </p:spPr>
      </p:pic>
      <p:sp>
        <p:nvSpPr>
          <p:cNvPr id="5" name="Rounded Rectangle 4"/>
          <p:cNvSpPr/>
          <p:nvPr/>
        </p:nvSpPr>
        <p:spPr>
          <a:xfrm>
            <a:off x="2965622" y="2143125"/>
            <a:ext cx="1257300" cy="40005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latin typeface="Arial" pitchFamily="34" charset="0"/>
              <a:cs typeface="Arial" pitchFamily="34" charset="0"/>
            </a:endParaRPr>
          </a:p>
        </p:txBody>
      </p:sp>
      <p:sp>
        <p:nvSpPr>
          <p:cNvPr id="6" name="Rounded Rectangle 5"/>
          <p:cNvSpPr/>
          <p:nvPr/>
        </p:nvSpPr>
        <p:spPr>
          <a:xfrm>
            <a:off x="4222922" y="2143125"/>
            <a:ext cx="285750" cy="40005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latin typeface="Arial" pitchFamily="34" charset="0"/>
              <a:cs typeface="Arial" pitchFamily="34" charset="0"/>
            </a:endParaRPr>
          </a:p>
        </p:txBody>
      </p:sp>
      <p:sp>
        <p:nvSpPr>
          <p:cNvPr id="7" name="Rounded Rectangle 6"/>
          <p:cNvSpPr/>
          <p:nvPr/>
        </p:nvSpPr>
        <p:spPr>
          <a:xfrm>
            <a:off x="2028825" y="3429000"/>
            <a:ext cx="1428750" cy="1428750"/>
          </a:xfrm>
          <a:prstGeom prst="roundRect">
            <a:avLst>
              <a:gd name="adj" fmla="val 564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latin typeface="Arial" pitchFamily="34" charset="0"/>
              <a:cs typeface="Arial" pitchFamily="34" charset="0"/>
            </a:endParaRPr>
          </a:p>
        </p:txBody>
      </p:sp>
      <p:sp>
        <p:nvSpPr>
          <p:cNvPr id="8" name="Rounded Rectangle 7"/>
          <p:cNvSpPr/>
          <p:nvPr/>
        </p:nvSpPr>
        <p:spPr>
          <a:xfrm>
            <a:off x="4143375" y="3943350"/>
            <a:ext cx="2314575" cy="857250"/>
          </a:xfrm>
          <a:prstGeom prst="roundRect">
            <a:avLst>
              <a:gd name="adj" fmla="val 564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latin typeface="Arial" pitchFamily="34" charset="0"/>
              <a:cs typeface="Arial" pitchFamily="34" charset="0"/>
            </a:endParaRPr>
          </a:p>
        </p:txBody>
      </p:sp>
      <p:sp>
        <p:nvSpPr>
          <p:cNvPr id="9" name="TextBox 8"/>
          <p:cNvSpPr txBox="1"/>
          <p:nvPr/>
        </p:nvSpPr>
        <p:spPr>
          <a:xfrm>
            <a:off x="1388259" y="1348473"/>
            <a:ext cx="2109873" cy="346249"/>
          </a:xfrm>
          <a:prstGeom prst="rect">
            <a:avLst/>
          </a:prstGeom>
          <a:noFill/>
        </p:spPr>
        <p:txBody>
          <a:bodyPr wrap="none" rtlCol="0">
            <a:spAutoFit/>
          </a:bodyPr>
          <a:lstStyle/>
          <a:p>
            <a:r>
              <a:rPr lang="en-GB" sz="1650" dirty="0">
                <a:solidFill>
                  <a:schemeClr val="accent4"/>
                </a:solidFill>
                <a:latin typeface="Arial" pitchFamily="34" charset="0"/>
                <a:cs typeface="Arial" pitchFamily="34" charset="0"/>
              </a:rPr>
              <a:t>Add RF components</a:t>
            </a:r>
          </a:p>
        </p:txBody>
      </p:sp>
      <p:sp>
        <p:nvSpPr>
          <p:cNvPr id="10" name="TextBox 9"/>
          <p:cNvSpPr txBox="1"/>
          <p:nvPr/>
        </p:nvSpPr>
        <p:spPr>
          <a:xfrm>
            <a:off x="3946274" y="1300590"/>
            <a:ext cx="1736373" cy="346249"/>
          </a:xfrm>
          <a:prstGeom prst="rect">
            <a:avLst/>
          </a:prstGeom>
          <a:noFill/>
        </p:spPr>
        <p:txBody>
          <a:bodyPr wrap="none" rtlCol="0">
            <a:spAutoFit/>
          </a:bodyPr>
          <a:lstStyle/>
          <a:p>
            <a:r>
              <a:rPr lang="en-GB" sz="1650" dirty="0">
                <a:solidFill>
                  <a:schemeClr val="accent4"/>
                </a:solidFill>
                <a:latin typeface="Arial" pitchFamily="34" charset="0"/>
                <a:cs typeface="Arial" pitchFamily="34" charset="0"/>
              </a:rPr>
              <a:t>Export to SimRF</a:t>
            </a:r>
          </a:p>
        </p:txBody>
      </p:sp>
      <p:sp>
        <p:nvSpPr>
          <p:cNvPr id="11" name="TextBox 10"/>
          <p:cNvSpPr txBox="1"/>
          <p:nvPr/>
        </p:nvSpPr>
        <p:spPr>
          <a:xfrm>
            <a:off x="5300663" y="5424965"/>
            <a:ext cx="2577500" cy="346249"/>
          </a:xfrm>
          <a:prstGeom prst="rect">
            <a:avLst/>
          </a:prstGeom>
          <a:noFill/>
        </p:spPr>
        <p:txBody>
          <a:bodyPr wrap="none" rtlCol="0">
            <a:spAutoFit/>
          </a:bodyPr>
          <a:lstStyle/>
          <a:p>
            <a:r>
              <a:rPr lang="en-GB" sz="1650" dirty="0">
                <a:solidFill>
                  <a:schemeClr val="accent4"/>
                </a:solidFill>
                <a:latin typeface="Arial" pitchFamily="34" charset="0"/>
                <a:cs typeface="Arial" pitchFamily="34" charset="0"/>
              </a:rPr>
              <a:t>Cascade Budget Analysis</a:t>
            </a:r>
          </a:p>
        </p:txBody>
      </p:sp>
      <p:sp>
        <p:nvSpPr>
          <p:cNvPr id="12" name="TextBox 11"/>
          <p:cNvSpPr txBox="1"/>
          <p:nvPr/>
        </p:nvSpPr>
        <p:spPr>
          <a:xfrm>
            <a:off x="1579934" y="5411838"/>
            <a:ext cx="2600392" cy="346249"/>
          </a:xfrm>
          <a:prstGeom prst="rect">
            <a:avLst/>
          </a:prstGeom>
          <a:noFill/>
        </p:spPr>
        <p:txBody>
          <a:bodyPr wrap="none" rtlCol="0">
            <a:spAutoFit/>
          </a:bodyPr>
          <a:lstStyle/>
          <a:p>
            <a:r>
              <a:rPr lang="en-GB" sz="1650" dirty="0">
                <a:solidFill>
                  <a:schemeClr val="accent4"/>
                </a:solidFill>
                <a:latin typeface="Arial" pitchFamily="34" charset="0"/>
                <a:cs typeface="Arial" pitchFamily="34" charset="0"/>
              </a:rPr>
              <a:t>Component specifications</a:t>
            </a:r>
          </a:p>
        </p:txBody>
      </p:sp>
      <p:cxnSp>
        <p:nvCxnSpPr>
          <p:cNvPr id="14" name="Straight Connector 13"/>
          <p:cNvCxnSpPr>
            <a:stCxn id="5" idx="1"/>
            <a:endCxn id="9" idx="2"/>
          </p:cNvCxnSpPr>
          <p:nvPr/>
        </p:nvCxnSpPr>
        <p:spPr>
          <a:xfrm flipH="1" flipV="1">
            <a:off x="2443196" y="1694722"/>
            <a:ext cx="522426" cy="648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0" idx="2"/>
          </p:cNvCxnSpPr>
          <p:nvPr/>
        </p:nvCxnSpPr>
        <p:spPr>
          <a:xfrm flipV="1">
            <a:off x="4422947" y="1646839"/>
            <a:ext cx="391514" cy="49628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28" idx="0"/>
            <a:endCxn id="30" idx="2"/>
          </p:cNvCxnSpPr>
          <p:nvPr/>
        </p:nvCxnSpPr>
        <p:spPr>
          <a:xfrm flipV="1">
            <a:off x="5380210" y="1647246"/>
            <a:ext cx="1202395" cy="126740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0"/>
            <a:endCxn id="7" idx="2"/>
          </p:cNvCxnSpPr>
          <p:nvPr/>
        </p:nvCxnSpPr>
        <p:spPr>
          <a:xfrm flipH="1" flipV="1">
            <a:off x="2743200" y="4857750"/>
            <a:ext cx="136930" cy="55408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4222922" y="2914651"/>
            <a:ext cx="2314575" cy="509330"/>
          </a:xfrm>
          <a:prstGeom prst="roundRect">
            <a:avLst>
              <a:gd name="adj" fmla="val 564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b="1" dirty="0">
              <a:latin typeface="Arial" pitchFamily="34" charset="0"/>
              <a:cs typeface="Arial" pitchFamily="34" charset="0"/>
            </a:endParaRPr>
          </a:p>
        </p:txBody>
      </p:sp>
      <p:sp>
        <p:nvSpPr>
          <p:cNvPr id="30" name="TextBox 29"/>
          <p:cNvSpPr txBox="1"/>
          <p:nvPr/>
        </p:nvSpPr>
        <p:spPr>
          <a:xfrm>
            <a:off x="5903573" y="1300997"/>
            <a:ext cx="1358064" cy="346249"/>
          </a:xfrm>
          <a:prstGeom prst="rect">
            <a:avLst/>
          </a:prstGeom>
          <a:noFill/>
        </p:spPr>
        <p:txBody>
          <a:bodyPr wrap="none" rtlCol="0">
            <a:spAutoFit/>
          </a:bodyPr>
          <a:lstStyle/>
          <a:p>
            <a:r>
              <a:rPr lang="en-GB" sz="1650" dirty="0">
                <a:solidFill>
                  <a:schemeClr val="accent4"/>
                </a:solidFill>
                <a:latin typeface="Arial" pitchFamily="34" charset="0"/>
                <a:cs typeface="Arial" pitchFamily="34" charset="0"/>
              </a:rPr>
              <a:t>RF Cascade</a:t>
            </a:r>
          </a:p>
        </p:txBody>
      </p:sp>
      <p:cxnSp>
        <p:nvCxnSpPr>
          <p:cNvPr id="33" name="Straight Connector 32"/>
          <p:cNvCxnSpPr>
            <a:stCxn id="11" idx="0"/>
            <a:endCxn id="8" idx="2"/>
          </p:cNvCxnSpPr>
          <p:nvPr/>
        </p:nvCxnSpPr>
        <p:spPr>
          <a:xfrm flipH="1" flipV="1">
            <a:off x="5300663" y="4800600"/>
            <a:ext cx="1288750" cy="6243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7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4239</Words>
  <Application>Microsoft Office PowerPoint</Application>
  <PresentationFormat>On-screen Show (4:3)</PresentationFormat>
  <Paragraphs>646</Paragraphs>
  <Slides>60</Slides>
  <Notes>28</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Courier New</vt:lpstr>
      <vt:lpstr>Garamond</vt:lpstr>
      <vt:lpstr>Times New Roman</vt:lpstr>
      <vt:lpstr>Wingdings</vt:lpstr>
      <vt:lpstr>Wingdings 3</vt:lpstr>
      <vt:lpstr>Office Theme</vt:lpstr>
      <vt:lpstr>System-Level Design of Adaptive Wireless Transceivers including Antenna Arrays </vt:lpstr>
      <vt:lpstr>What material are we going to cover today?</vt:lpstr>
      <vt:lpstr>What sort of system model could ultimately be developed using MathWorks tools?</vt:lpstr>
      <vt:lpstr>What are some of the key things included in this model?</vt:lpstr>
      <vt:lpstr>PowerPoint Presentation</vt:lpstr>
      <vt:lpstr>How do MathWorks Tools Integrate into a “Top-Down” Communications System Design Flow?</vt:lpstr>
      <vt:lpstr>How do we integrate RF Behavior with MathWorks tools?</vt:lpstr>
      <vt:lpstr>What part of the design do we want to begin with?</vt:lpstr>
      <vt:lpstr>PowerPoint Presentation</vt:lpstr>
      <vt:lpstr>How do I export a SimRF model?</vt:lpstr>
      <vt:lpstr>How can I verify that my SimRF model reproduces the expected theoretical results?</vt:lpstr>
      <vt:lpstr>Let’s start with understanding how to do RF System modeling in Simulink</vt:lpstr>
      <vt:lpstr>What do you need from a RF System Simulator? </vt:lpstr>
      <vt:lpstr>Section Wrap-up</vt:lpstr>
      <vt:lpstr>Let’s revisit our system model that we were looking at before.</vt:lpstr>
      <vt:lpstr>PowerPoint Presentation</vt:lpstr>
      <vt:lpstr>How can I model antennas using MathWorks tools? </vt:lpstr>
      <vt:lpstr>Antenna Toolbox Demo Design and analysis of one antenna element, in just 5 lines of MATLAB code</vt:lpstr>
      <vt:lpstr>What radiating structures are part of Antenna Toolbox? </vt:lpstr>
      <vt:lpstr>What if my Antenna is not included in the Library?</vt:lpstr>
      <vt:lpstr>What if my Antenna is Mounted on a Dielectric Substrate?</vt:lpstr>
      <vt:lpstr>How can I efficiently include dielectric properties while not dramatically increasing my design time? </vt:lpstr>
      <vt:lpstr>How are results obtained using Antenna Toolbox incorporated into the downstream workflow?</vt:lpstr>
      <vt:lpstr>What if you Need to Take into Account … </vt:lpstr>
      <vt:lpstr>How can I construct an Antenna Array using Antenna Toolbox?</vt:lpstr>
      <vt:lpstr>What if I Need to Customize my Array?</vt:lpstr>
      <vt:lpstr>Why do I want to import an antenna element pattern into Phased Array system toolbox?</vt:lpstr>
      <vt:lpstr>Modelling the Array Radiation Pattern in Practice</vt:lpstr>
      <vt:lpstr>How can I model element interaction without doing fullwave EM simulation?</vt:lpstr>
      <vt:lpstr>What if my Array is Really Large?</vt:lpstr>
      <vt:lpstr>Where can we noticeably see the interaction between elements in an antenna array?</vt:lpstr>
      <vt:lpstr>How about we do an example to see everything we just saw in action?</vt:lpstr>
      <vt:lpstr>How do I incorporate antenna and antenna arrays into system simulations?</vt:lpstr>
      <vt:lpstr>How does this tie-in with our wireless system model?</vt:lpstr>
      <vt:lpstr>Section Wrap Up</vt:lpstr>
      <vt:lpstr>PowerPoint Presentation</vt:lpstr>
      <vt:lpstr>What are we going to cover during this part of the presentation?</vt:lpstr>
      <vt:lpstr>How do MathWorks Tools Integrate into a “Top-Down” Communications System Design Flow?</vt:lpstr>
      <vt:lpstr>How about we begin with a simplified system model?</vt:lpstr>
      <vt:lpstr>What parts of the system have been developed to this point?</vt:lpstr>
      <vt:lpstr>Let’s look at how we include the antenna array in the system model.</vt:lpstr>
      <vt:lpstr>How do we incorporate the near-field behaviour of the array?</vt:lpstr>
      <vt:lpstr>How do we incorporate individual subsystems into a larger system model? – Simulink + SimRF</vt:lpstr>
      <vt:lpstr>How can I get a good trade off between Simulation Speed and Modeling Fidelity? </vt:lpstr>
      <vt:lpstr>Let’s look at a typical MIMO RF Receiver architecture.</vt:lpstr>
      <vt:lpstr>What types of channel modeling is available in MathWorks tools?</vt:lpstr>
      <vt:lpstr>Phased Array System Toolbox Environment based Path Loss Models</vt:lpstr>
      <vt:lpstr>Phased Array System Toolbox Field Propagation</vt:lpstr>
      <vt:lpstr>Antenna Toolbox Field Propagation</vt:lpstr>
      <vt:lpstr>Antenna Toolbox Antenna Pattern on a Map</vt:lpstr>
      <vt:lpstr>Channel Models from Communications products</vt:lpstr>
      <vt:lpstr>From Bits to Antenna (and Back)</vt:lpstr>
      <vt:lpstr>How else can MathWorks tools be used in Wireless Communications system design?</vt:lpstr>
      <vt:lpstr>Wrap up</vt:lpstr>
      <vt:lpstr>Thanks for your attention  Questions?</vt:lpstr>
      <vt:lpstr>Phased Array System Toolbox training course outline</vt:lpstr>
      <vt:lpstr>Modeling RF Systems Using MathWorks Tools Course Outline</vt:lpstr>
      <vt:lpstr>Learn more about Supported Software-Defined Radios</vt:lpstr>
      <vt:lpstr>What’s LTE System Toolbox?</vt:lpstr>
      <vt:lpstr>What is WLAN System Toolbox?</vt:lpstr>
    </vt:vector>
  </TitlesOfParts>
  <Company>Alliant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Info</dc:creator>
  <cp:lastModifiedBy>Tim Reeves</cp:lastModifiedBy>
  <cp:revision>27</cp:revision>
  <dcterms:created xsi:type="dcterms:W3CDTF">2016-07-18T19:26:23Z</dcterms:created>
  <dcterms:modified xsi:type="dcterms:W3CDTF">2016-09-15T20:09:16Z</dcterms:modified>
</cp:coreProperties>
</file>